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2"/>
  </p:notesMasterIdLst>
  <p:sldIdLst>
    <p:sldId id="270" r:id="rId5"/>
    <p:sldId id="296" r:id="rId6"/>
    <p:sldId id="2147375608" r:id="rId7"/>
    <p:sldId id="2147375607" r:id="rId8"/>
    <p:sldId id="2147375609" r:id="rId9"/>
    <p:sldId id="2147375640" r:id="rId10"/>
    <p:sldId id="2147375659" r:id="rId11"/>
    <p:sldId id="2147375665" r:id="rId12"/>
    <p:sldId id="2147375649" r:id="rId13"/>
    <p:sldId id="2147375650" r:id="rId14"/>
    <p:sldId id="2147375656" r:id="rId15"/>
    <p:sldId id="2147375677" r:id="rId16"/>
    <p:sldId id="2147375676" r:id="rId17"/>
    <p:sldId id="2147375641" r:id="rId18"/>
    <p:sldId id="2147375581" r:id="rId19"/>
    <p:sldId id="2147375636" r:id="rId20"/>
    <p:sldId id="306"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45E6F0F-80AE-6520-B07F-E99EE88EBA99}" name="Deborah Edwards" initials="DE" userId="S::deborah.edwards1@lwh.nhs.uk::0277ef54-fa03-4343-8425-029cad341730" providerId="AD"/>
  <p188:author id="{6858A978-E1C5-69AF-B0EC-E663AEFBE103}" name="Catherine Mcclenan" initials="CM" userId="S::catherine.mcclennan@lwh.nhs.uk::1dfcc05b-1cb1-4113-8cae-559bcc09269f" providerId="AD"/>
  <p188:author id="{FE649EF6-BE4D-31E9-85FA-5CD56DFC9C42}" name="Hilary Heywood" initials="HH" userId="S::hilary.heywood@integralhealthsolutions.co.uk::8da36a19-dc9b-42ed-8cc4-ee559a85ad9c"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93CD183-F2ED-AE49-9403-07A85B57D48A}" v="10" dt="2024-10-17T13:52:29.23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982"/>
    <p:restoredTop sz="94719"/>
  </p:normalViewPr>
  <p:slideViewPr>
    <p:cSldViewPr snapToGrid="0">
      <p:cViewPr varScale="1">
        <p:scale>
          <a:sx n="61" d="100"/>
          <a:sy n="61" d="100"/>
        </p:scale>
        <p:origin x="1112" y="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ilary Heywood" userId="8da36a19-dc9b-42ed-8cc4-ee559a85ad9c" providerId="ADAL" clId="{C93CD183-F2ED-AE49-9403-07A85B57D48A}"/>
    <pc:docChg chg="addSld delSld modSld">
      <pc:chgData name="Hilary Heywood" userId="8da36a19-dc9b-42ed-8cc4-ee559a85ad9c" providerId="ADAL" clId="{C93CD183-F2ED-AE49-9403-07A85B57D48A}" dt="2024-10-17T13:56:50.456" v="385" actId="1076"/>
      <pc:docMkLst>
        <pc:docMk/>
      </pc:docMkLst>
      <pc:sldChg chg="modSp mod">
        <pc:chgData name="Hilary Heywood" userId="8da36a19-dc9b-42ed-8cc4-ee559a85ad9c" providerId="ADAL" clId="{C93CD183-F2ED-AE49-9403-07A85B57D48A}" dt="2024-10-17T11:53:05.288" v="10" actId="207"/>
        <pc:sldMkLst>
          <pc:docMk/>
          <pc:sldMk cId="1574067210" sldId="2147375608"/>
        </pc:sldMkLst>
        <pc:spChg chg="mod">
          <ac:chgData name="Hilary Heywood" userId="8da36a19-dc9b-42ed-8cc4-ee559a85ad9c" providerId="ADAL" clId="{C93CD183-F2ED-AE49-9403-07A85B57D48A}" dt="2024-10-17T11:53:05.288" v="10" actId="207"/>
          <ac:spMkLst>
            <pc:docMk/>
            <pc:sldMk cId="1574067210" sldId="2147375608"/>
            <ac:spMk id="4" creationId="{7365D203-F4A2-43C7-A76B-A0BA7B8FAAAD}"/>
          </ac:spMkLst>
        </pc:spChg>
        <pc:spChg chg="mod">
          <ac:chgData name="Hilary Heywood" userId="8da36a19-dc9b-42ed-8cc4-ee559a85ad9c" providerId="ADAL" clId="{C93CD183-F2ED-AE49-9403-07A85B57D48A}" dt="2024-10-17T11:53:01.309" v="9" actId="207"/>
          <ac:spMkLst>
            <pc:docMk/>
            <pc:sldMk cId="1574067210" sldId="2147375608"/>
            <ac:spMk id="7" creationId="{BA6D01C9-B2DA-DBC0-D5FC-33DDC72C49C7}"/>
          </ac:spMkLst>
        </pc:spChg>
      </pc:sldChg>
      <pc:sldChg chg="modSp mod">
        <pc:chgData name="Hilary Heywood" userId="8da36a19-dc9b-42ed-8cc4-ee559a85ad9c" providerId="ADAL" clId="{C93CD183-F2ED-AE49-9403-07A85B57D48A}" dt="2024-10-17T12:00:05.248" v="54" actId="20577"/>
        <pc:sldMkLst>
          <pc:docMk/>
          <pc:sldMk cId="896100793" sldId="2147375640"/>
        </pc:sldMkLst>
        <pc:spChg chg="mod">
          <ac:chgData name="Hilary Heywood" userId="8da36a19-dc9b-42ed-8cc4-ee559a85ad9c" providerId="ADAL" clId="{C93CD183-F2ED-AE49-9403-07A85B57D48A}" dt="2024-10-17T12:00:05.248" v="54" actId="20577"/>
          <ac:spMkLst>
            <pc:docMk/>
            <pc:sldMk cId="896100793" sldId="2147375640"/>
            <ac:spMk id="2" creationId="{AEF172B8-E50A-4C97-ACC3-32ACC344ECCA}"/>
          </ac:spMkLst>
        </pc:spChg>
      </pc:sldChg>
      <pc:sldChg chg="del">
        <pc:chgData name="Hilary Heywood" userId="8da36a19-dc9b-42ed-8cc4-ee559a85ad9c" providerId="ADAL" clId="{C93CD183-F2ED-AE49-9403-07A85B57D48A}" dt="2024-10-17T11:59:18.022" v="17" actId="2696"/>
        <pc:sldMkLst>
          <pc:docMk/>
          <pc:sldMk cId="1661096447" sldId="2147375642"/>
        </pc:sldMkLst>
      </pc:sldChg>
      <pc:sldChg chg="modSp mod">
        <pc:chgData name="Hilary Heywood" userId="8da36a19-dc9b-42ed-8cc4-ee559a85ad9c" providerId="ADAL" clId="{C93CD183-F2ED-AE49-9403-07A85B57D48A}" dt="2024-10-17T12:03:15.567" v="108" actId="20577"/>
        <pc:sldMkLst>
          <pc:docMk/>
          <pc:sldMk cId="3713411457" sldId="2147375649"/>
        </pc:sldMkLst>
        <pc:spChg chg="mod">
          <ac:chgData name="Hilary Heywood" userId="8da36a19-dc9b-42ed-8cc4-ee559a85ad9c" providerId="ADAL" clId="{C93CD183-F2ED-AE49-9403-07A85B57D48A}" dt="2024-10-17T12:03:15.567" v="108" actId="20577"/>
          <ac:spMkLst>
            <pc:docMk/>
            <pc:sldMk cId="3713411457" sldId="2147375649"/>
            <ac:spMk id="8" creationId="{6A5C52EB-2886-3C87-5848-4FFCD83BA554}"/>
          </ac:spMkLst>
        </pc:spChg>
        <pc:spChg chg="mod">
          <ac:chgData name="Hilary Heywood" userId="8da36a19-dc9b-42ed-8cc4-ee559a85ad9c" providerId="ADAL" clId="{C93CD183-F2ED-AE49-9403-07A85B57D48A}" dt="2024-10-17T12:01:38.989" v="87" actId="113"/>
          <ac:spMkLst>
            <pc:docMk/>
            <pc:sldMk cId="3713411457" sldId="2147375649"/>
            <ac:spMk id="11" creationId="{2DCD487D-42DE-CD51-2684-3B6B13B8A42B}"/>
          </ac:spMkLst>
        </pc:spChg>
      </pc:sldChg>
      <pc:sldChg chg="modSp mod">
        <pc:chgData name="Hilary Heywood" userId="8da36a19-dc9b-42ed-8cc4-ee559a85ad9c" providerId="ADAL" clId="{C93CD183-F2ED-AE49-9403-07A85B57D48A}" dt="2024-10-17T12:00:24.869" v="85" actId="20577"/>
        <pc:sldMkLst>
          <pc:docMk/>
          <pc:sldMk cId="2590353152" sldId="2147375659"/>
        </pc:sldMkLst>
        <pc:spChg chg="mod">
          <ac:chgData name="Hilary Heywood" userId="8da36a19-dc9b-42ed-8cc4-ee559a85ad9c" providerId="ADAL" clId="{C93CD183-F2ED-AE49-9403-07A85B57D48A}" dt="2024-10-17T12:00:24.869" v="85" actId="20577"/>
          <ac:spMkLst>
            <pc:docMk/>
            <pc:sldMk cId="2590353152" sldId="2147375659"/>
            <ac:spMk id="2" creationId="{AEF172B8-E50A-4C97-ACC3-32ACC344ECCA}"/>
          </ac:spMkLst>
        </pc:spChg>
        <pc:spChg chg="mod">
          <ac:chgData name="Hilary Heywood" userId="8da36a19-dc9b-42ed-8cc4-ee559a85ad9c" providerId="ADAL" clId="{C93CD183-F2ED-AE49-9403-07A85B57D48A}" dt="2024-10-17T11:59:32.909" v="18" actId="5793"/>
          <ac:spMkLst>
            <pc:docMk/>
            <pc:sldMk cId="2590353152" sldId="2147375659"/>
            <ac:spMk id="3" creationId="{807F4B6D-53A7-9DE5-4954-44EAAEB42CB5}"/>
          </ac:spMkLst>
        </pc:spChg>
      </pc:sldChg>
      <pc:sldChg chg="modSp add mod">
        <pc:chgData name="Hilary Heywood" userId="8da36a19-dc9b-42ed-8cc4-ee559a85ad9c" providerId="ADAL" clId="{C93CD183-F2ED-AE49-9403-07A85B57D48A}" dt="2024-10-17T13:56:50.456" v="385" actId="1076"/>
        <pc:sldMkLst>
          <pc:docMk/>
          <pc:sldMk cId="2662844836" sldId="2147375676"/>
        </pc:sldMkLst>
        <pc:spChg chg="mod">
          <ac:chgData name="Hilary Heywood" userId="8da36a19-dc9b-42ed-8cc4-ee559a85ad9c" providerId="ADAL" clId="{C93CD183-F2ED-AE49-9403-07A85B57D48A}" dt="2024-10-17T13:56:44.166" v="383" actId="1076"/>
          <ac:spMkLst>
            <pc:docMk/>
            <pc:sldMk cId="2662844836" sldId="2147375676"/>
            <ac:spMk id="2" creationId="{23A54400-66EA-8E93-AFC5-15FD47986785}"/>
          </ac:spMkLst>
        </pc:spChg>
        <pc:spChg chg="mod">
          <ac:chgData name="Hilary Heywood" userId="8da36a19-dc9b-42ed-8cc4-ee559a85ad9c" providerId="ADAL" clId="{C93CD183-F2ED-AE49-9403-07A85B57D48A}" dt="2024-10-17T13:50:39.067" v="267" actId="20577"/>
          <ac:spMkLst>
            <pc:docMk/>
            <pc:sldMk cId="2662844836" sldId="2147375676"/>
            <ac:spMk id="5" creationId="{25AD6289-994D-3D86-E813-2EBC575FFEA0}"/>
          </ac:spMkLst>
        </pc:spChg>
        <pc:spChg chg="mod">
          <ac:chgData name="Hilary Heywood" userId="8da36a19-dc9b-42ed-8cc4-ee559a85ad9c" providerId="ADAL" clId="{C93CD183-F2ED-AE49-9403-07A85B57D48A}" dt="2024-10-17T13:56:32.933" v="382"/>
          <ac:spMkLst>
            <pc:docMk/>
            <pc:sldMk cId="2662844836" sldId="2147375676"/>
            <ac:spMk id="6" creationId="{2194CCB5-3FD7-99D3-BBAA-E5DCC4D39CB2}"/>
          </ac:spMkLst>
        </pc:spChg>
        <pc:spChg chg="mod">
          <ac:chgData name="Hilary Heywood" userId="8da36a19-dc9b-42ed-8cc4-ee559a85ad9c" providerId="ADAL" clId="{C93CD183-F2ED-AE49-9403-07A85B57D48A}" dt="2024-10-17T13:53:32.433" v="320" actId="2711"/>
          <ac:spMkLst>
            <pc:docMk/>
            <pc:sldMk cId="2662844836" sldId="2147375676"/>
            <ac:spMk id="8" creationId="{AC9B58BB-78A3-C506-B669-D3651974EFD0}"/>
          </ac:spMkLst>
        </pc:spChg>
        <pc:picChg chg="mod">
          <ac:chgData name="Hilary Heywood" userId="8da36a19-dc9b-42ed-8cc4-ee559a85ad9c" providerId="ADAL" clId="{C93CD183-F2ED-AE49-9403-07A85B57D48A}" dt="2024-10-17T13:56:50.456" v="385" actId="1076"/>
          <ac:picMkLst>
            <pc:docMk/>
            <pc:sldMk cId="2662844836" sldId="2147375676"/>
            <ac:picMk id="3" creationId="{95C8BC35-CEB5-5888-4054-4912E4C66564}"/>
          </ac:picMkLst>
        </pc:picChg>
      </pc:sldChg>
      <pc:sldChg chg="addSp delSp modSp add mod">
        <pc:chgData name="Hilary Heywood" userId="8da36a19-dc9b-42ed-8cc4-ee559a85ad9c" providerId="ADAL" clId="{C93CD183-F2ED-AE49-9403-07A85B57D48A}" dt="2024-10-17T12:12:55.102" v="224" actId="20577"/>
        <pc:sldMkLst>
          <pc:docMk/>
          <pc:sldMk cId="2196391348" sldId="2147375677"/>
        </pc:sldMkLst>
        <pc:spChg chg="mod">
          <ac:chgData name="Hilary Heywood" userId="8da36a19-dc9b-42ed-8cc4-ee559a85ad9c" providerId="ADAL" clId="{C93CD183-F2ED-AE49-9403-07A85B57D48A}" dt="2024-10-17T12:04:47.045" v="138" actId="20577"/>
          <ac:spMkLst>
            <pc:docMk/>
            <pc:sldMk cId="2196391348" sldId="2147375677"/>
            <ac:spMk id="5" creationId="{25AD6289-994D-3D86-E813-2EBC575FFEA0}"/>
          </ac:spMkLst>
        </pc:spChg>
        <pc:spChg chg="mod">
          <ac:chgData name="Hilary Heywood" userId="8da36a19-dc9b-42ed-8cc4-ee559a85ad9c" providerId="ADAL" clId="{C93CD183-F2ED-AE49-9403-07A85B57D48A}" dt="2024-10-17T12:12:10.927" v="182" actId="20577"/>
          <ac:spMkLst>
            <pc:docMk/>
            <pc:sldMk cId="2196391348" sldId="2147375677"/>
            <ac:spMk id="6" creationId="{2194CCB5-3FD7-99D3-BBAA-E5DCC4D39CB2}"/>
          </ac:spMkLst>
        </pc:spChg>
        <pc:spChg chg="add mod">
          <ac:chgData name="Hilary Heywood" userId="8da36a19-dc9b-42ed-8cc4-ee559a85ad9c" providerId="ADAL" clId="{C93CD183-F2ED-AE49-9403-07A85B57D48A}" dt="2024-10-17T12:12:55.102" v="224" actId="20577"/>
          <ac:spMkLst>
            <pc:docMk/>
            <pc:sldMk cId="2196391348" sldId="2147375677"/>
            <ac:spMk id="7" creationId="{F5EEB539-7C54-E4EF-0012-4A34457B7DA9}"/>
          </ac:spMkLst>
        </pc:spChg>
        <pc:picChg chg="add mod">
          <ac:chgData name="Hilary Heywood" userId="8da36a19-dc9b-42ed-8cc4-ee559a85ad9c" providerId="ADAL" clId="{C93CD183-F2ED-AE49-9403-07A85B57D48A}" dt="2024-10-17T12:10:11.297" v="157" actId="1076"/>
          <ac:picMkLst>
            <pc:docMk/>
            <pc:sldMk cId="2196391348" sldId="2147375677"/>
            <ac:picMk id="2" creationId="{5D8DB3FA-9B48-889D-234A-87CE28AE982A}"/>
          </ac:picMkLst>
        </pc:picChg>
        <pc:picChg chg="add mod">
          <ac:chgData name="Hilary Heywood" userId="8da36a19-dc9b-42ed-8cc4-ee559a85ad9c" providerId="ADAL" clId="{C93CD183-F2ED-AE49-9403-07A85B57D48A}" dt="2024-10-17T12:10:14.756" v="158" actId="1076"/>
          <ac:picMkLst>
            <pc:docMk/>
            <pc:sldMk cId="2196391348" sldId="2147375677"/>
            <ac:picMk id="3" creationId="{F2098C8C-82CB-CB79-EC49-EC42B25CE2BA}"/>
          </ac:picMkLst>
        </pc:picChg>
        <pc:picChg chg="del mod">
          <ac:chgData name="Hilary Heywood" userId="8da36a19-dc9b-42ed-8cc4-ee559a85ad9c" providerId="ADAL" clId="{C93CD183-F2ED-AE49-9403-07A85B57D48A}" dt="2024-10-17T12:07:21.442" v="144" actId="478"/>
          <ac:picMkLst>
            <pc:docMk/>
            <pc:sldMk cId="2196391348" sldId="2147375677"/>
            <ac:picMk id="4098" creationId="{0A836E33-26F1-D3A1-14E1-155608B6855F}"/>
          </ac:picMkLst>
        </pc:picChg>
      </pc:sldChg>
    </pc:docChg>
  </pc:docChgLst>
  <pc:docChgLst>
    <pc:chgData name="Hilary Heywood" userId="8da36a19-dc9b-42ed-8cc4-ee559a85ad9c" providerId="ADAL" clId="{7CE3BFDE-AE20-8949-B9E1-4EA19C80E51B}"/>
    <pc:docChg chg="modSld">
      <pc:chgData name="Hilary Heywood" userId="8da36a19-dc9b-42ed-8cc4-ee559a85ad9c" providerId="ADAL" clId="{7CE3BFDE-AE20-8949-B9E1-4EA19C80E51B}" dt="2024-01-18T16:19:33.857" v="19"/>
      <pc:docMkLst>
        <pc:docMk/>
      </pc:docMkLst>
      <pc:sldChg chg="modSp mod delCm">
        <pc:chgData name="Hilary Heywood" userId="8da36a19-dc9b-42ed-8cc4-ee559a85ad9c" providerId="ADAL" clId="{7CE3BFDE-AE20-8949-B9E1-4EA19C80E51B}" dt="2024-01-18T16:19:33.857" v="19"/>
        <pc:sldMkLst>
          <pc:docMk/>
          <pc:sldMk cId="2417846985" sldId="306"/>
        </pc:sldMkLst>
        <pc:spChg chg="mod">
          <ac:chgData name="Hilary Heywood" userId="8da36a19-dc9b-42ed-8cc4-ee559a85ad9c" providerId="ADAL" clId="{7CE3BFDE-AE20-8949-B9E1-4EA19C80E51B}" dt="2024-01-18T16:19:27.104" v="18" actId="20577"/>
          <ac:spMkLst>
            <pc:docMk/>
            <pc:sldMk cId="2417846985" sldId="306"/>
            <ac:spMk id="7" creationId="{C4E52A3F-BBD0-3C12-97D5-05D232B141C5}"/>
          </ac:spMkLst>
        </pc:spChg>
        <pc:extLst>
          <p:ext xmlns:p="http://schemas.openxmlformats.org/presentationml/2006/main" uri="{D6D511B9-2390-475A-947B-AFAB55BFBCF1}">
            <pc226:cmChg xmlns:pc226="http://schemas.microsoft.com/office/powerpoint/2022/06/main/command" chg="del">
              <pc226:chgData name="Hilary Heywood" userId="8da36a19-dc9b-42ed-8cc4-ee559a85ad9c" providerId="ADAL" clId="{7CE3BFDE-AE20-8949-B9E1-4EA19C80E51B}" dt="2024-01-18T16:19:33.857" v="19"/>
              <pc2:cmMkLst xmlns:pc2="http://schemas.microsoft.com/office/powerpoint/2019/9/main/command">
                <pc:docMk/>
                <pc:sldMk cId="2417846985" sldId="306"/>
                <pc2:cmMk id="{A1130E93-3422-4D87-9BCE-DB14E13F0326}"/>
              </pc2:cmMkLst>
            </pc226:cmChg>
          </p:ext>
        </pc:extLst>
      </pc:sldChg>
      <pc:sldChg chg="modSp mod">
        <pc:chgData name="Hilary Heywood" userId="8da36a19-dc9b-42ed-8cc4-ee559a85ad9c" providerId="ADAL" clId="{7CE3BFDE-AE20-8949-B9E1-4EA19C80E51B}" dt="2024-01-18T16:17:21.388" v="0" actId="20577"/>
        <pc:sldMkLst>
          <pc:docMk/>
          <pc:sldMk cId="1574067210" sldId="2147375608"/>
        </pc:sldMkLst>
        <pc:spChg chg="mod">
          <ac:chgData name="Hilary Heywood" userId="8da36a19-dc9b-42ed-8cc4-ee559a85ad9c" providerId="ADAL" clId="{7CE3BFDE-AE20-8949-B9E1-4EA19C80E51B}" dt="2024-01-18T16:17:21.388" v="0" actId="20577"/>
          <ac:spMkLst>
            <pc:docMk/>
            <pc:sldMk cId="1574067210" sldId="2147375608"/>
            <ac:spMk id="4" creationId="{7365D203-F4A2-43C7-A76B-A0BA7B8FAAAD}"/>
          </ac:spMkLst>
        </pc:spChg>
      </pc:sldChg>
      <pc:sldChg chg="modSp mod">
        <pc:chgData name="Hilary Heywood" userId="8da36a19-dc9b-42ed-8cc4-ee559a85ad9c" providerId="ADAL" clId="{7CE3BFDE-AE20-8949-B9E1-4EA19C80E51B}" dt="2024-01-18T16:19:19.082" v="17" actId="20577"/>
        <pc:sldMkLst>
          <pc:docMk/>
          <pc:sldMk cId="3538398693" sldId="2147375636"/>
        </pc:sldMkLst>
        <pc:spChg chg="mod">
          <ac:chgData name="Hilary Heywood" userId="8da36a19-dc9b-42ed-8cc4-ee559a85ad9c" providerId="ADAL" clId="{7CE3BFDE-AE20-8949-B9E1-4EA19C80E51B}" dt="2024-01-18T16:19:19.082" v="17" actId="20577"/>
          <ac:spMkLst>
            <pc:docMk/>
            <pc:sldMk cId="3538398693" sldId="2147375636"/>
            <ac:spMk id="13" creationId="{E1FC26E7-5303-EDCC-7D6C-0D94B93BB24E}"/>
          </ac:spMkLst>
        </pc:spChg>
        <pc:spChg chg="mod">
          <ac:chgData name="Hilary Heywood" userId="8da36a19-dc9b-42ed-8cc4-ee559a85ad9c" providerId="ADAL" clId="{7CE3BFDE-AE20-8949-B9E1-4EA19C80E51B}" dt="2024-01-18T16:19:14.104" v="16" actId="20577"/>
          <ac:spMkLst>
            <pc:docMk/>
            <pc:sldMk cId="3538398693" sldId="2147375636"/>
            <ac:spMk id="18" creationId="{9FC78260-DA84-8BE0-EAC7-506A3B163B70}"/>
          </ac:spMkLst>
        </pc:spChg>
      </pc:sldChg>
      <pc:sldChg chg="modSp mod">
        <pc:chgData name="Hilary Heywood" userId="8da36a19-dc9b-42ed-8cc4-ee559a85ad9c" providerId="ADAL" clId="{7CE3BFDE-AE20-8949-B9E1-4EA19C80E51B}" dt="2024-01-18T16:18:59.528" v="15" actId="20577"/>
        <pc:sldMkLst>
          <pc:docMk/>
          <pc:sldMk cId="1280207490" sldId="2147375641"/>
        </pc:sldMkLst>
        <pc:spChg chg="mod">
          <ac:chgData name="Hilary Heywood" userId="8da36a19-dc9b-42ed-8cc4-ee559a85ad9c" providerId="ADAL" clId="{7CE3BFDE-AE20-8949-B9E1-4EA19C80E51B}" dt="2024-01-18T16:18:59.528" v="15" actId="20577"/>
          <ac:spMkLst>
            <pc:docMk/>
            <pc:sldMk cId="1280207490" sldId="2147375641"/>
            <ac:spMk id="18" creationId="{12CB6529-9BD3-E17A-9CB0-FD42862BBB33}"/>
          </ac:spMkLst>
        </pc:spChg>
      </pc:sldChg>
      <pc:sldChg chg="modSp mod">
        <pc:chgData name="Hilary Heywood" userId="8da36a19-dc9b-42ed-8cc4-ee559a85ad9c" providerId="ADAL" clId="{7CE3BFDE-AE20-8949-B9E1-4EA19C80E51B}" dt="2024-01-18T16:18:05.944" v="4" actId="20577"/>
        <pc:sldMkLst>
          <pc:docMk/>
          <pc:sldMk cId="3713411457" sldId="2147375649"/>
        </pc:sldMkLst>
        <pc:spChg chg="mod">
          <ac:chgData name="Hilary Heywood" userId="8da36a19-dc9b-42ed-8cc4-ee559a85ad9c" providerId="ADAL" clId="{7CE3BFDE-AE20-8949-B9E1-4EA19C80E51B}" dt="2024-01-18T16:18:05.944" v="4" actId="20577"/>
          <ac:spMkLst>
            <pc:docMk/>
            <pc:sldMk cId="3713411457" sldId="2147375649"/>
            <ac:spMk id="11" creationId="{2DCD487D-42DE-CD51-2684-3B6B13B8A42B}"/>
          </ac:spMkLst>
        </pc:spChg>
      </pc:sldChg>
      <pc:sldChg chg="modSp mod">
        <pc:chgData name="Hilary Heywood" userId="8da36a19-dc9b-42ed-8cc4-ee559a85ad9c" providerId="ADAL" clId="{7CE3BFDE-AE20-8949-B9E1-4EA19C80E51B}" dt="2024-01-18T16:18:15.620" v="5" actId="20577"/>
        <pc:sldMkLst>
          <pc:docMk/>
          <pc:sldMk cId="2902601371" sldId="2147375650"/>
        </pc:sldMkLst>
        <pc:spChg chg="mod">
          <ac:chgData name="Hilary Heywood" userId="8da36a19-dc9b-42ed-8cc4-ee559a85ad9c" providerId="ADAL" clId="{7CE3BFDE-AE20-8949-B9E1-4EA19C80E51B}" dt="2024-01-18T16:18:15.620" v="5" actId="20577"/>
          <ac:spMkLst>
            <pc:docMk/>
            <pc:sldMk cId="2902601371" sldId="2147375650"/>
            <ac:spMk id="4" creationId="{82BD838B-2A0F-2A3B-BEBB-DF5523788977}"/>
          </ac:spMkLst>
        </pc:spChg>
      </pc:sldChg>
      <pc:sldChg chg="modSp mod">
        <pc:chgData name="Hilary Heywood" userId="8da36a19-dc9b-42ed-8cc4-ee559a85ad9c" providerId="ADAL" clId="{7CE3BFDE-AE20-8949-B9E1-4EA19C80E51B}" dt="2024-01-18T16:18:44.062" v="11" actId="166"/>
        <pc:sldMkLst>
          <pc:docMk/>
          <pc:sldMk cId="2456100479" sldId="2147375656"/>
        </pc:sldMkLst>
        <pc:spChg chg="mod">
          <ac:chgData name="Hilary Heywood" userId="8da36a19-dc9b-42ed-8cc4-ee559a85ad9c" providerId="ADAL" clId="{7CE3BFDE-AE20-8949-B9E1-4EA19C80E51B}" dt="2024-01-18T16:18:30.442" v="8" actId="20577"/>
          <ac:spMkLst>
            <pc:docMk/>
            <pc:sldMk cId="2456100479" sldId="2147375656"/>
            <ac:spMk id="3" creationId="{11BEB29C-B8D7-FE04-71FA-53C12E38EC23}"/>
          </ac:spMkLst>
        </pc:spChg>
        <pc:spChg chg="mod">
          <ac:chgData name="Hilary Heywood" userId="8da36a19-dc9b-42ed-8cc4-ee559a85ad9c" providerId="ADAL" clId="{7CE3BFDE-AE20-8949-B9E1-4EA19C80E51B}" dt="2024-01-18T16:18:22.603" v="6" actId="20577"/>
          <ac:spMkLst>
            <pc:docMk/>
            <pc:sldMk cId="2456100479" sldId="2147375656"/>
            <ac:spMk id="7" creationId="{2A70C60D-DA52-E6DB-212C-683CB108A893}"/>
          </ac:spMkLst>
        </pc:spChg>
        <pc:spChg chg="mod">
          <ac:chgData name="Hilary Heywood" userId="8da36a19-dc9b-42ed-8cc4-ee559a85ad9c" providerId="ADAL" clId="{7CE3BFDE-AE20-8949-B9E1-4EA19C80E51B}" dt="2024-01-18T16:18:44.062" v="11" actId="166"/>
          <ac:spMkLst>
            <pc:docMk/>
            <pc:sldMk cId="2456100479" sldId="2147375656"/>
            <ac:spMk id="23" creationId="{F1A1793A-DE60-8614-9318-776A4C0DC8E5}"/>
          </ac:spMkLst>
        </pc:spChg>
      </pc:sldChg>
      <pc:sldChg chg="modSp mod">
        <pc:chgData name="Hilary Heywood" userId="8da36a19-dc9b-42ed-8cc4-ee559a85ad9c" providerId="ADAL" clId="{7CE3BFDE-AE20-8949-B9E1-4EA19C80E51B}" dt="2024-01-18T16:17:45.538" v="1" actId="20577"/>
        <pc:sldMkLst>
          <pc:docMk/>
          <pc:sldMk cId="2590353152" sldId="2147375659"/>
        </pc:sldMkLst>
        <pc:spChg chg="mod">
          <ac:chgData name="Hilary Heywood" userId="8da36a19-dc9b-42ed-8cc4-ee559a85ad9c" providerId="ADAL" clId="{7CE3BFDE-AE20-8949-B9E1-4EA19C80E51B}" dt="2024-01-18T16:17:45.538" v="1" actId="20577"/>
          <ac:spMkLst>
            <pc:docMk/>
            <pc:sldMk cId="2590353152" sldId="2147375659"/>
            <ac:spMk id="3" creationId="{807F4B6D-53A7-9DE5-4954-44EAAEB42CB5}"/>
          </ac:spMkLst>
        </pc:spChg>
      </pc:sldChg>
      <pc:sldChg chg="modSp mod">
        <pc:chgData name="Hilary Heywood" userId="8da36a19-dc9b-42ed-8cc4-ee559a85ad9c" providerId="ADAL" clId="{7CE3BFDE-AE20-8949-B9E1-4EA19C80E51B}" dt="2024-01-18T16:17:58.179" v="3" actId="20577"/>
        <pc:sldMkLst>
          <pc:docMk/>
          <pc:sldMk cId="3169908367" sldId="2147375665"/>
        </pc:sldMkLst>
        <pc:spChg chg="mod">
          <ac:chgData name="Hilary Heywood" userId="8da36a19-dc9b-42ed-8cc4-ee559a85ad9c" providerId="ADAL" clId="{7CE3BFDE-AE20-8949-B9E1-4EA19C80E51B}" dt="2024-01-18T16:17:58.179" v="3" actId="20577"/>
          <ac:spMkLst>
            <pc:docMk/>
            <pc:sldMk cId="3169908367" sldId="2147375665"/>
            <ac:spMk id="8" creationId="{85CA9CDE-7703-1FB1-BF4A-19349697E386}"/>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38A95F1-3E0C-BD4E-A7EC-00C9517E6E8A}" type="doc">
      <dgm:prSet loTypeId="urn:microsoft.com/office/officeart/2005/8/layout/cycle8" loCatId="" qsTypeId="urn:microsoft.com/office/officeart/2005/8/quickstyle/simple1" qsCatId="simple" csTypeId="urn:microsoft.com/office/officeart/2005/8/colors/colorful2" csCatId="colorful" phldr="1"/>
      <dgm:spPr/>
    </dgm:pt>
    <dgm:pt modelId="{43F61938-E6C1-6742-8324-59A13E9549CD}">
      <dgm:prSet phldrT="[Text]" custT="1"/>
      <dgm:spPr>
        <a:ln w="28575">
          <a:solidFill>
            <a:schemeClr val="tx1"/>
          </a:solidFill>
        </a:ln>
      </dgm:spPr>
      <dgm:t>
        <a:bodyPr/>
        <a:lstStyle/>
        <a:p>
          <a:r>
            <a:rPr lang="en-GB" sz="1600" b="1" dirty="0">
              <a:solidFill>
                <a:schemeClr val="accent1"/>
              </a:solidFill>
              <a:latin typeface="+mj-lt"/>
            </a:rPr>
            <a:t>Economic</a:t>
          </a:r>
          <a:endParaRPr lang="en-GB" sz="1400" b="1" dirty="0">
            <a:solidFill>
              <a:schemeClr val="accent1"/>
            </a:solidFill>
            <a:latin typeface="+mj-lt"/>
          </a:endParaRPr>
        </a:p>
      </dgm:t>
    </dgm:pt>
    <dgm:pt modelId="{BB73786E-BB07-5F4A-925F-3C7A218F0B48}" type="parTrans" cxnId="{F09B907D-E125-1740-8FED-07B6068D9D4D}">
      <dgm:prSet/>
      <dgm:spPr/>
      <dgm:t>
        <a:bodyPr/>
        <a:lstStyle/>
        <a:p>
          <a:endParaRPr lang="en-GB"/>
        </a:p>
      </dgm:t>
    </dgm:pt>
    <dgm:pt modelId="{5D77DF68-4822-304B-B115-5B78BCD6CDDC}" type="sibTrans" cxnId="{F09B907D-E125-1740-8FED-07B6068D9D4D}">
      <dgm:prSet/>
      <dgm:spPr/>
      <dgm:t>
        <a:bodyPr/>
        <a:lstStyle/>
        <a:p>
          <a:endParaRPr lang="en-GB"/>
        </a:p>
      </dgm:t>
    </dgm:pt>
    <dgm:pt modelId="{45DB418B-FBD3-5E47-95FA-0A86CC58F7BF}">
      <dgm:prSet phldrT="[Text]" custT="1"/>
      <dgm:spPr/>
      <dgm:t>
        <a:bodyPr/>
        <a:lstStyle/>
        <a:p>
          <a:r>
            <a:rPr lang="en-GB" sz="1600" dirty="0">
              <a:solidFill>
                <a:schemeClr val="accent1"/>
              </a:solidFill>
              <a:latin typeface="+mj-lt"/>
            </a:rPr>
            <a:t>Efficiency</a:t>
          </a:r>
          <a:endParaRPr lang="en-GB" sz="1400" dirty="0">
            <a:solidFill>
              <a:schemeClr val="accent1"/>
            </a:solidFill>
            <a:latin typeface="+mj-lt"/>
          </a:endParaRPr>
        </a:p>
      </dgm:t>
    </dgm:pt>
    <dgm:pt modelId="{258526B0-F413-B443-93BB-7850A2289365}" type="parTrans" cxnId="{6F1149BE-174E-8847-9E7E-D1964EEA1653}">
      <dgm:prSet/>
      <dgm:spPr/>
      <dgm:t>
        <a:bodyPr/>
        <a:lstStyle/>
        <a:p>
          <a:endParaRPr lang="en-GB"/>
        </a:p>
      </dgm:t>
    </dgm:pt>
    <dgm:pt modelId="{026DE849-41E5-0E43-AFAD-56A72CD6374B}" type="sibTrans" cxnId="{6F1149BE-174E-8847-9E7E-D1964EEA1653}">
      <dgm:prSet/>
      <dgm:spPr/>
      <dgm:t>
        <a:bodyPr/>
        <a:lstStyle/>
        <a:p>
          <a:endParaRPr lang="en-GB"/>
        </a:p>
      </dgm:t>
    </dgm:pt>
    <dgm:pt modelId="{B7AF2F4D-2931-6B45-98D0-21724715861E}">
      <dgm:prSet phldrT="[Text]" custT="1"/>
      <dgm:spPr/>
      <dgm:t>
        <a:bodyPr/>
        <a:lstStyle/>
        <a:p>
          <a:r>
            <a:rPr lang="en-GB" sz="1400" dirty="0">
              <a:latin typeface="+mj-lt"/>
            </a:rPr>
            <a:t>Effectiveness</a:t>
          </a:r>
          <a:endParaRPr lang="en-GB" sz="1450" dirty="0">
            <a:latin typeface="+mj-lt"/>
          </a:endParaRPr>
        </a:p>
      </dgm:t>
    </dgm:pt>
    <dgm:pt modelId="{A20B8FC4-BDB5-7D4E-A7F7-7E648495433F}" type="parTrans" cxnId="{37A43BC3-E0C6-7F43-8E24-A0BD8CC26318}">
      <dgm:prSet/>
      <dgm:spPr/>
      <dgm:t>
        <a:bodyPr/>
        <a:lstStyle/>
        <a:p>
          <a:endParaRPr lang="en-GB"/>
        </a:p>
      </dgm:t>
    </dgm:pt>
    <dgm:pt modelId="{AD6B3741-BD21-6341-A8D4-28232E99E99A}" type="sibTrans" cxnId="{37A43BC3-E0C6-7F43-8E24-A0BD8CC26318}">
      <dgm:prSet/>
      <dgm:spPr/>
      <dgm:t>
        <a:bodyPr/>
        <a:lstStyle/>
        <a:p>
          <a:endParaRPr lang="en-GB"/>
        </a:p>
      </dgm:t>
    </dgm:pt>
    <dgm:pt modelId="{64497FDF-20EC-B944-8B4C-FEA354BCC30B}">
      <dgm:prSet phldrT="[Text]" custT="1"/>
      <dgm:spPr>
        <a:ln w="28575">
          <a:solidFill>
            <a:schemeClr val="tx1"/>
          </a:solidFill>
        </a:ln>
      </dgm:spPr>
      <dgm:t>
        <a:bodyPr/>
        <a:lstStyle/>
        <a:p>
          <a:r>
            <a:rPr lang="en-GB" sz="1600" dirty="0">
              <a:latin typeface="+mj-lt"/>
            </a:rPr>
            <a:t>Equity</a:t>
          </a:r>
          <a:endParaRPr lang="en-GB" sz="1400" dirty="0">
            <a:latin typeface="+mj-lt"/>
          </a:endParaRPr>
        </a:p>
      </dgm:t>
    </dgm:pt>
    <dgm:pt modelId="{9DBAFA27-C7D9-4A4D-8E12-F002B528574D}" type="parTrans" cxnId="{FA621A54-6606-8C47-8A42-429BB7A2BCED}">
      <dgm:prSet/>
      <dgm:spPr/>
      <dgm:t>
        <a:bodyPr/>
        <a:lstStyle/>
        <a:p>
          <a:endParaRPr lang="en-GB"/>
        </a:p>
      </dgm:t>
    </dgm:pt>
    <dgm:pt modelId="{4A9A3E19-F8F3-E64A-8E38-6AC62D6D0CAB}" type="sibTrans" cxnId="{FA621A54-6606-8C47-8A42-429BB7A2BCED}">
      <dgm:prSet/>
      <dgm:spPr/>
      <dgm:t>
        <a:bodyPr/>
        <a:lstStyle/>
        <a:p>
          <a:endParaRPr lang="en-GB"/>
        </a:p>
      </dgm:t>
    </dgm:pt>
    <dgm:pt modelId="{C2D10940-CF4E-2041-896A-49470F8DF30A}" type="pres">
      <dgm:prSet presAssocID="{538A95F1-3E0C-BD4E-A7EC-00C9517E6E8A}" presName="compositeShape" presStyleCnt="0">
        <dgm:presLayoutVars>
          <dgm:chMax val="7"/>
          <dgm:dir/>
          <dgm:resizeHandles val="exact"/>
        </dgm:presLayoutVars>
      </dgm:prSet>
      <dgm:spPr/>
    </dgm:pt>
    <dgm:pt modelId="{0D1FC2B6-5727-7A47-91D3-E9E9F677C55E}" type="pres">
      <dgm:prSet presAssocID="{538A95F1-3E0C-BD4E-A7EC-00C9517E6E8A}" presName="wedge1" presStyleLbl="node1" presStyleIdx="0" presStyleCnt="4"/>
      <dgm:spPr/>
    </dgm:pt>
    <dgm:pt modelId="{38FEC301-E139-AB49-B4A1-F4DD86C3B855}" type="pres">
      <dgm:prSet presAssocID="{538A95F1-3E0C-BD4E-A7EC-00C9517E6E8A}" presName="dummy1a" presStyleCnt="0"/>
      <dgm:spPr/>
    </dgm:pt>
    <dgm:pt modelId="{90800F23-26ED-4A4F-95D5-E17FE8710091}" type="pres">
      <dgm:prSet presAssocID="{538A95F1-3E0C-BD4E-A7EC-00C9517E6E8A}" presName="dummy1b" presStyleCnt="0"/>
      <dgm:spPr/>
    </dgm:pt>
    <dgm:pt modelId="{321A8D4D-C345-1444-9715-097F637BD507}" type="pres">
      <dgm:prSet presAssocID="{538A95F1-3E0C-BD4E-A7EC-00C9517E6E8A}" presName="wedge1Tx" presStyleLbl="node1" presStyleIdx="0" presStyleCnt="4">
        <dgm:presLayoutVars>
          <dgm:chMax val="0"/>
          <dgm:chPref val="0"/>
          <dgm:bulletEnabled val="1"/>
        </dgm:presLayoutVars>
      </dgm:prSet>
      <dgm:spPr/>
    </dgm:pt>
    <dgm:pt modelId="{0F3A4F70-6226-A647-A62C-F19F4806BC25}" type="pres">
      <dgm:prSet presAssocID="{538A95F1-3E0C-BD4E-A7EC-00C9517E6E8A}" presName="wedge2" presStyleLbl="node1" presStyleIdx="1" presStyleCnt="4"/>
      <dgm:spPr/>
    </dgm:pt>
    <dgm:pt modelId="{249C700F-4C46-554D-989D-8EA15786F804}" type="pres">
      <dgm:prSet presAssocID="{538A95F1-3E0C-BD4E-A7EC-00C9517E6E8A}" presName="dummy2a" presStyleCnt="0"/>
      <dgm:spPr/>
    </dgm:pt>
    <dgm:pt modelId="{E88B19DF-8326-C244-BD69-6F2165A274FC}" type="pres">
      <dgm:prSet presAssocID="{538A95F1-3E0C-BD4E-A7EC-00C9517E6E8A}" presName="dummy2b" presStyleCnt="0"/>
      <dgm:spPr/>
    </dgm:pt>
    <dgm:pt modelId="{1A20EF23-7E7C-ED4B-B46E-E694863BBE0D}" type="pres">
      <dgm:prSet presAssocID="{538A95F1-3E0C-BD4E-A7EC-00C9517E6E8A}" presName="wedge2Tx" presStyleLbl="node1" presStyleIdx="1" presStyleCnt="4">
        <dgm:presLayoutVars>
          <dgm:chMax val="0"/>
          <dgm:chPref val="0"/>
          <dgm:bulletEnabled val="1"/>
        </dgm:presLayoutVars>
      </dgm:prSet>
      <dgm:spPr/>
    </dgm:pt>
    <dgm:pt modelId="{1720A6DA-F2F3-2A4D-A367-7050D14D986F}" type="pres">
      <dgm:prSet presAssocID="{538A95F1-3E0C-BD4E-A7EC-00C9517E6E8A}" presName="wedge3" presStyleLbl="node1" presStyleIdx="2" presStyleCnt="4"/>
      <dgm:spPr/>
    </dgm:pt>
    <dgm:pt modelId="{90FF7B11-7EA1-1645-A327-78DFF647E6CB}" type="pres">
      <dgm:prSet presAssocID="{538A95F1-3E0C-BD4E-A7EC-00C9517E6E8A}" presName="dummy3a" presStyleCnt="0"/>
      <dgm:spPr/>
    </dgm:pt>
    <dgm:pt modelId="{EDA320BC-9343-5442-8B38-8F094496B7DA}" type="pres">
      <dgm:prSet presAssocID="{538A95F1-3E0C-BD4E-A7EC-00C9517E6E8A}" presName="dummy3b" presStyleCnt="0"/>
      <dgm:spPr/>
    </dgm:pt>
    <dgm:pt modelId="{2DBC97AC-B151-264F-9107-3ADED5BA3383}" type="pres">
      <dgm:prSet presAssocID="{538A95F1-3E0C-BD4E-A7EC-00C9517E6E8A}" presName="wedge3Tx" presStyleLbl="node1" presStyleIdx="2" presStyleCnt="4">
        <dgm:presLayoutVars>
          <dgm:chMax val="0"/>
          <dgm:chPref val="0"/>
          <dgm:bulletEnabled val="1"/>
        </dgm:presLayoutVars>
      </dgm:prSet>
      <dgm:spPr/>
    </dgm:pt>
    <dgm:pt modelId="{E8866C37-6327-1F4F-B9A7-05DA19246CB9}" type="pres">
      <dgm:prSet presAssocID="{538A95F1-3E0C-BD4E-A7EC-00C9517E6E8A}" presName="wedge4" presStyleLbl="node1" presStyleIdx="3" presStyleCnt="4"/>
      <dgm:spPr/>
    </dgm:pt>
    <dgm:pt modelId="{23278B35-A760-3345-B7DE-121F140553BC}" type="pres">
      <dgm:prSet presAssocID="{538A95F1-3E0C-BD4E-A7EC-00C9517E6E8A}" presName="dummy4a" presStyleCnt="0"/>
      <dgm:spPr/>
    </dgm:pt>
    <dgm:pt modelId="{C601C62D-C6FE-B648-804E-8DB2F25EC3F5}" type="pres">
      <dgm:prSet presAssocID="{538A95F1-3E0C-BD4E-A7EC-00C9517E6E8A}" presName="dummy4b" presStyleCnt="0"/>
      <dgm:spPr/>
    </dgm:pt>
    <dgm:pt modelId="{669D092D-65B6-E849-8165-C6278986593A}" type="pres">
      <dgm:prSet presAssocID="{538A95F1-3E0C-BD4E-A7EC-00C9517E6E8A}" presName="wedge4Tx" presStyleLbl="node1" presStyleIdx="3" presStyleCnt="4">
        <dgm:presLayoutVars>
          <dgm:chMax val="0"/>
          <dgm:chPref val="0"/>
          <dgm:bulletEnabled val="1"/>
        </dgm:presLayoutVars>
      </dgm:prSet>
      <dgm:spPr/>
    </dgm:pt>
    <dgm:pt modelId="{A7727FEB-9920-D44E-B6E6-A2162249F78E}" type="pres">
      <dgm:prSet presAssocID="{026DE849-41E5-0E43-AFAD-56A72CD6374B}" presName="arrowWedge1" presStyleLbl="fgSibTrans2D1" presStyleIdx="0" presStyleCnt="4"/>
      <dgm:spPr>
        <a:ln w="28575">
          <a:solidFill>
            <a:schemeClr val="tx1"/>
          </a:solidFill>
        </a:ln>
      </dgm:spPr>
    </dgm:pt>
    <dgm:pt modelId="{BED93133-7B84-4147-BB99-D1EFC4D10D45}" type="pres">
      <dgm:prSet presAssocID="{AD6B3741-BD21-6341-A8D4-28232E99E99A}" presName="arrowWedge2" presStyleLbl="fgSibTrans2D1" presStyleIdx="1" presStyleCnt="4"/>
      <dgm:spPr>
        <a:ln w="28575">
          <a:solidFill>
            <a:schemeClr val="tx1"/>
          </a:solidFill>
        </a:ln>
      </dgm:spPr>
    </dgm:pt>
    <dgm:pt modelId="{097456C0-D2A1-D345-9300-7B4B95B25817}" type="pres">
      <dgm:prSet presAssocID="{4A9A3E19-F8F3-E64A-8E38-6AC62D6D0CAB}" presName="arrowWedge3" presStyleLbl="fgSibTrans2D1" presStyleIdx="2" presStyleCnt="4"/>
      <dgm:spPr>
        <a:ln w="28575">
          <a:solidFill>
            <a:schemeClr val="tx1"/>
          </a:solidFill>
        </a:ln>
      </dgm:spPr>
    </dgm:pt>
    <dgm:pt modelId="{8C3EB09F-FE0F-8048-A8B3-38181FF2F9D2}" type="pres">
      <dgm:prSet presAssocID="{5D77DF68-4822-304B-B115-5B78BCD6CDDC}" presName="arrowWedge4" presStyleLbl="fgSibTrans2D1" presStyleIdx="3" presStyleCnt="4"/>
      <dgm:spPr>
        <a:ln w="28575">
          <a:solidFill>
            <a:schemeClr val="tx1"/>
          </a:solidFill>
        </a:ln>
      </dgm:spPr>
    </dgm:pt>
  </dgm:ptLst>
  <dgm:cxnLst>
    <dgm:cxn modelId="{8E23FC05-AF8F-DA46-9CEB-E89A864FB515}" type="presOf" srcId="{B7AF2F4D-2931-6B45-98D0-21724715861E}" destId="{1A20EF23-7E7C-ED4B-B46E-E694863BBE0D}" srcOrd="1" destOrd="0" presId="urn:microsoft.com/office/officeart/2005/8/layout/cycle8"/>
    <dgm:cxn modelId="{32B8BA11-51C4-484D-8074-D942F80D5E49}" type="presOf" srcId="{64497FDF-20EC-B944-8B4C-FEA354BCC30B}" destId="{1720A6DA-F2F3-2A4D-A367-7050D14D986F}" srcOrd="0" destOrd="0" presId="urn:microsoft.com/office/officeart/2005/8/layout/cycle8"/>
    <dgm:cxn modelId="{4E875613-BC91-4446-9702-BFEDF75B5B81}" type="presOf" srcId="{45DB418B-FBD3-5E47-95FA-0A86CC58F7BF}" destId="{321A8D4D-C345-1444-9715-097F637BD507}" srcOrd="1" destOrd="0" presId="urn:microsoft.com/office/officeart/2005/8/layout/cycle8"/>
    <dgm:cxn modelId="{F434AC35-39A8-BE4F-B9FB-25824533CEDC}" type="presOf" srcId="{B7AF2F4D-2931-6B45-98D0-21724715861E}" destId="{0F3A4F70-6226-A647-A62C-F19F4806BC25}" srcOrd="0" destOrd="0" presId="urn:microsoft.com/office/officeart/2005/8/layout/cycle8"/>
    <dgm:cxn modelId="{25BC0541-7E67-B642-90D8-074927B3FDEC}" type="presOf" srcId="{538A95F1-3E0C-BD4E-A7EC-00C9517E6E8A}" destId="{C2D10940-CF4E-2041-896A-49470F8DF30A}" srcOrd="0" destOrd="0" presId="urn:microsoft.com/office/officeart/2005/8/layout/cycle8"/>
    <dgm:cxn modelId="{406F2071-527F-3A48-A249-988A315A9708}" type="presOf" srcId="{43F61938-E6C1-6742-8324-59A13E9549CD}" destId="{669D092D-65B6-E849-8165-C6278986593A}" srcOrd="1" destOrd="0" presId="urn:microsoft.com/office/officeart/2005/8/layout/cycle8"/>
    <dgm:cxn modelId="{FA621A54-6606-8C47-8A42-429BB7A2BCED}" srcId="{538A95F1-3E0C-BD4E-A7EC-00C9517E6E8A}" destId="{64497FDF-20EC-B944-8B4C-FEA354BCC30B}" srcOrd="2" destOrd="0" parTransId="{9DBAFA27-C7D9-4A4D-8E12-F002B528574D}" sibTransId="{4A9A3E19-F8F3-E64A-8E38-6AC62D6D0CAB}"/>
    <dgm:cxn modelId="{F09B907D-E125-1740-8FED-07B6068D9D4D}" srcId="{538A95F1-3E0C-BD4E-A7EC-00C9517E6E8A}" destId="{43F61938-E6C1-6742-8324-59A13E9549CD}" srcOrd="3" destOrd="0" parTransId="{BB73786E-BB07-5F4A-925F-3C7A218F0B48}" sibTransId="{5D77DF68-4822-304B-B115-5B78BCD6CDDC}"/>
    <dgm:cxn modelId="{D616C7A5-5984-DA41-8C78-A5EF8876CD0C}" type="presOf" srcId="{43F61938-E6C1-6742-8324-59A13E9549CD}" destId="{E8866C37-6327-1F4F-B9A7-05DA19246CB9}" srcOrd="0" destOrd="0" presId="urn:microsoft.com/office/officeart/2005/8/layout/cycle8"/>
    <dgm:cxn modelId="{6F1149BE-174E-8847-9E7E-D1964EEA1653}" srcId="{538A95F1-3E0C-BD4E-A7EC-00C9517E6E8A}" destId="{45DB418B-FBD3-5E47-95FA-0A86CC58F7BF}" srcOrd="0" destOrd="0" parTransId="{258526B0-F413-B443-93BB-7850A2289365}" sibTransId="{026DE849-41E5-0E43-AFAD-56A72CD6374B}"/>
    <dgm:cxn modelId="{37A43BC3-E0C6-7F43-8E24-A0BD8CC26318}" srcId="{538A95F1-3E0C-BD4E-A7EC-00C9517E6E8A}" destId="{B7AF2F4D-2931-6B45-98D0-21724715861E}" srcOrd="1" destOrd="0" parTransId="{A20B8FC4-BDB5-7D4E-A7F7-7E648495433F}" sibTransId="{AD6B3741-BD21-6341-A8D4-28232E99E99A}"/>
    <dgm:cxn modelId="{A789EAD7-784C-1D4F-ADA6-A4E7154E4D73}" type="presOf" srcId="{45DB418B-FBD3-5E47-95FA-0A86CC58F7BF}" destId="{0D1FC2B6-5727-7A47-91D3-E9E9F677C55E}" srcOrd="0" destOrd="0" presId="urn:microsoft.com/office/officeart/2005/8/layout/cycle8"/>
    <dgm:cxn modelId="{CA5922E0-63AA-7E4A-B793-34E130D9EABE}" type="presOf" srcId="{64497FDF-20EC-B944-8B4C-FEA354BCC30B}" destId="{2DBC97AC-B151-264F-9107-3ADED5BA3383}" srcOrd="1" destOrd="0" presId="urn:microsoft.com/office/officeart/2005/8/layout/cycle8"/>
    <dgm:cxn modelId="{82B222D5-58A2-7540-8E44-078316E7D440}" type="presParOf" srcId="{C2D10940-CF4E-2041-896A-49470F8DF30A}" destId="{0D1FC2B6-5727-7A47-91D3-E9E9F677C55E}" srcOrd="0" destOrd="0" presId="urn:microsoft.com/office/officeart/2005/8/layout/cycle8"/>
    <dgm:cxn modelId="{F7FFBFCA-65F3-DF4E-99E2-3CFF5CE8662C}" type="presParOf" srcId="{C2D10940-CF4E-2041-896A-49470F8DF30A}" destId="{38FEC301-E139-AB49-B4A1-F4DD86C3B855}" srcOrd="1" destOrd="0" presId="urn:microsoft.com/office/officeart/2005/8/layout/cycle8"/>
    <dgm:cxn modelId="{A72FFD0C-6957-9149-AF9F-F7B00F02C5C0}" type="presParOf" srcId="{C2D10940-CF4E-2041-896A-49470F8DF30A}" destId="{90800F23-26ED-4A4F-95D5-E17FE8710091}" srcOrd="2" destOrd="0" presId="urn:microsoft.com/office/officeart/2005/8/layout/cycle8"/>
    <dgm:cxn modelId="{E0D566AF-4F19-C943-AF00-45CACA015109}" type="presParOf" srcId="{C2D10940-CF4E-2041-896A-49470F8DF30A}" destId="{321A8D4D-C345-1444-9715-097F637BD507}" srcOrd="3" destOrd="0" presId="urn:microsoft.com/office/officeart/2005/8/layout/cycle8"/>
    <dgm:cxn modelId="{26F7DCD3-9D19-284D-ACC5-5DB370A7358E}" type="presParOf" srcId="{C2D10940-CF4E-2041-896A-49470F8DF30A}" destId="{0F3A4F70-6226-A647-A62C-F19F4806BC25}" srcOrd="4" destOrd="0" presId="urn:microsoft.com/office/officeart/2005/8/layout/cycle8"/>
    <dgm:cxn modelId="{3AA06C58-1BDC-C64A-A2E4-6835872E2E4A}" type="presParOf" srcId="{C2D10940-CF4E-2041-896A-49470F8DF30A}" destId="{249C700F-4C46-554D-989D-8EA15786F804}" srcOrd="5" destOrd="0" presId="urn:microsoft.com/office/officeart/2005/8/layout/cycle8"/>
    <dgm:cxn modelId="{820E0B22-1801-374B-96A8-56460212FDF4}" type="presParOf" srcId="{C2D10940-CF4E-2041-896A-49470F8DF30A}" destId="{E88B19DF-8326-C244-BD69-6F2165A274FC}" srcOrd="6" destOrd="0" presId="urn:microsoft.com/office/officeart/2005/8/layout/cycle8"/>
    <dgm:cxn modelId="{59E00541-0330-C24A-A37F-267A779755A2}" type="presParOf" srcId="{C2D10940-CF4E-2041-896A-49470F8DF30A}" destId="{1A20EF23-7E7C-ED4B-B46E-E694863BBE0D}" srcOrd="7" destOrd="0" presId="urn:microsoft.com/office/officeart/2005/8/layout/cycle8"/>
    <dgm:cxn modelId="{1B40BD17-4BB0-704E-BFB9-95C71E8DB9B3}" type="presParOf" srcId="{C2D10940-CF4E-2041-896A-49470F8DF30A}" destId="{1720A6DA-F2F3-2A4D-A367-7050D14D986F}" srcOrd="8" destOrd="0" presId="urn:microsoft.com/office/officeart/2005/8/layout/cycle8"/>
    <dgm:cxn modelId="{C262C5B8-AB37-BD46-B2DE-897F701B106B}" type="presParOf" srcId="{C2D10940-CF4E-2041-896A-49470F8DF30A}" destId="{90FF7B11-7EA1-1645-A327-78DFF647E6CB}" srcOrd="9" destOrd="0" presId="urn:microsoft.com/office/officeart/2005/8/layout/cycle8"/>
    <dgm:cxn modelId="{83C16296-3E23-2249-8A47-61E600D36B8D}" type="presParOf" srcId="{C2D10940-CF4E-2041-896A-49470F8DF30A}" destId="{EDA320BC-9343-5442-8B38-8F094496B7DA}" srcOrd="10" destOrd="0" presId="urn:microsoft.com/office/officeart/2005/8/layout/cycle8"/>
    <dgm:cxn modelId="{F0D235AF-5311-A24C-AFBD-161AB3675131}" type="presParOf" srcId="{C2D10940-CF4E-2041-896A-49470F8DF30A}" destId="{2DBC97AC-B151-264F-9107-3ADED5BA3383}" srcOrd="11" destOrd="0" presId="urn:microsoft.com/office/officeart/2005/8/layout/cycle8"/>
    <dgm:cxn modelId="{B98A125C-9C6F-8B4F-A6B3-70AE575B9604}" type="presParOf" srcId="{C2D10940-CF4E-2041-896A-49470F8DF30A}" destId="{E8866C37-6327-1F4F-B9A7-05DA19246CB9}" srcOrd="12" destOrd="0" presId="urn:microsoft.com/office/officeart/2005/8/layout/cycle8"/>
    <dgm:cxn modelId="{957C5D48-2162-3945-AFE2-02A7AF853454}" type="presParOf" srcId="{C2D10940-CF4E-2041-896A-49470F8DF30A}" destId="{23278B35-A760-3345-B7DE-121F140553BC}" srcOrd="13" destOrd="0" presId="urn:microsoft.com/office/officeart/2005/8/layout/cycle8"/>
    <dgm:cxn modelId="{1D836447-F3B5-5F47-8A97-D1C742B0137F}" type="presParOf" srcId="{C2D10940-CF4E-2041-896A-49470F8DF30A}" destId="{C601C62D-C6FE-B648-804E-8DB2F25EC3F5}" srcOrd="14" destOrd="0" presId="urn:microsoft.com/office/officeart/2005/8/layout/cycle8"/>
    <dgm:cxn modelId="{C36E9B05-BF27-3F41-9EF4-ECBA43D00CE8}" type="presParOf" srcId="{C2D10940-CF4E-2041-896A-49470F8DF30A}" destId="{669D092D-65B6-E849-8165-C6278986593A}" srcOrd="15" destOrd="0" presId="urn:microsoft.com/office/officeart/2005/8/layout/cycle8"/>
    <dgm:cxn modelId="{A9809C48-A12F-F240-A995-90D90F3D72EC}" type="presParOf" srcId="{C2D10940-CF4E-2041-896A-49470F8DF30A}" destId="{A7727FEB-9920-D44E-B6E6-A2162249F78E}" srcOrd="16" destOrd="0" presId="urn:microsoft.com/office/officeart/2005/8/layout/cycle8"/>
    <dgm:cxn modelId="{8D70F664-4F39-3444-8099-7EA9FDF49743}" type="presParOf" srcId="{C2D10940-CF4E-2041-896A-49470F8DF30A}" destId="{BED93133-7B84-4147-BB99-D1EFC4D10D45}" srcOrd="17" destOrd="0" presId="urn:microsoft.com/office/officeart/2005/8/layout/cycle8"/>
    <dgm:cxn modelId="{9680E2D4-410B-784A-92F9-15FB25E4CF32}" type="presParOf" srcId="{C2D10940-CF4E-2041-896A-49470F8DF30A}" destId="{097456C0-D2A1-D345-9300-7B4B95B25817}" srcOrd="18" destOrd="0" presId="urn:microsoft.com/office/officeart/2005/8/layout/cycle8"/>
    <dgm:cxn modelId="{4754FEDE-176C-494B-92DB-1BA0B5175EC2}" type="presParOf" srcId="{C2D10940-CF4E-2041-896A-49470F8DF30A}" destId="{8C3EB09F-FE0F-8048-A8B3-38181FF2F9D2}" srcOrd="19"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1FC2B6-5727-7A47-91D3-E9E9F677C55E}">
      <dsp:nvSpPr>
        <dsp:cNvPr id="0" name=""/>
        <dsp:cNvSpPr/>
      </dsp:nvSpPr>
      <dsp:spPr>
        <a:xfrm>
          <a:off x="684406" y="205739"/>
          <a:ext cx="2851911" cy="2851911"/>
        </a:xfrm>
        <a:prstGeom prst="pie">
          <a:avLst>
            <a:gd name="adj1" fmla="val 16200000"/>
            <a:gd name="adj2" fmla="val 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dirty="0">
              <a:solidFill>
                <a:schemeClr val="accent1"/>
              </a:solidFill>
              <a:latin typeface="+mj-lt"/>
            </a:rPr>
            <a:t>Efficiency</a:t>
          </a:r>
          <a:endParaRPr lang="en-GB" sz="1400" kern="1200" dirty="0">
            <a:solidFill>
              <a:schemeClr val="accent1"/>
            </a:solidFill>
            <a:latin typeface="+mj-lt"/>
          </a:endParaRPr>
        </a:p>
      </dsp:txBody>
      <dsp:txXfrm>
        <a:off x="2198296" y="796831"/>
        <a:ext cx="1052491" cy="780880"/>
      </dsp:txXfrm>
    </dsp:sp>
    <dsp:sp modelId="{0F3A4F70-6226-A647-A62C-F19F4806BC25}">
      <dsp:nvSpPr>
        <dsp:cNvPr id="0" name=""/>
        <dsp:cNvSpPr/>
      </dsp:nvSpPr>
      <dsp:spPr>
        <a:xfrm>
          <a:off x="684406" y="301482"/>
          <a:ext cx="2851911" cy="2851911"/>
        </a:xfrm>
        <a:prstGeom prst="pie">
          <a:avLst>
            <a:gd name="adj1" fmla="val 0"/>
            <a:gd name="adj2" fmla="val 5400000"/>
          </a:avLst>
        </a:prstGeom>
        <a:solidFill>
          <a:schemeClr val="accent2">
            <a:hueOff val="2866467"/>
            <a:satOff val="-2252"/>
            <a:lumOff val="366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dirty="0">
              <a:latin typeface="+mj-lt"/>
            </a:rPr>
            <a:t>Effectiveness</a:t>
          </a:r>
          <a:endParaRPr lang="en-GB" sz="1450" kern="1200" dirty="0">
            <a:latin typeface="+mj-lt"/>
          </a:endParaRPr>
        </a:p>
      </dsp:txBody>
      <dsp:txXfrm>
        <a:off x="2198296" y="1781420"/>
        <a:ext cx="1052491" cy="780880"/>
      </dsp:txXfrm>
    </dsp:sp>
    <dsp:sp modelId="{1720A6DA-F2F3-2A4D-A367-7050D14D986F}">
      <dsp:nvSpPr>
        <dsp:cNvPr id="0" name=""/>
        <dsp:cNvSpPr/>
      </dsp:nvSpPr>
      <dsp:spPr>
        <a:xfrm>
          <a:off x="588663" y="301482"/>
          <a:ext cx="2851911" cy="2851911"/>
        </a:xfrm>
        <a:prstGeom prst="pie">
          <a:avLst>
            <a:gd name="adj1" fmla="val 5400000"/>
            <a:gd name="adj2" fmla="val 10800000"/>
          </a:avLst>
        </a:prstGeom>
        <a:solidFill>
          <a:schemeClr val="accent2">
            <a:hueOff val="5732934"/>
            <a:satOff val="-4504"/>
            <a:lumOff val="7321"/>
            <a:alphaOff val="0"/>
          </a:schemeClr>
        </a:solidFill>
        <a:ln w="2857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dirty="0">
              <a:latin typeface="+mj-lt"/>
            </a:rPr>
            <a:t>Equity</a:t>
          </a:r>
          <a:endParaRPr lang="en-GB" sz="1400" kern="1200" dirty="0">
            <a:latin typeface="+mj-lt"/>
          </a:endParaRPr>
        </a:p>
      </dsp:txBody>
      <dsp:txXfrm>
        <a:off x="874194" y="1781420"/>
        <a:ext cx="1052491" cy="780880"/>
      </dsp:txXfrm>
    </dsp:sp>
    <dsp:sp modelId="{E8866C37-6327-1F4F-B9A7-05DA19246CB9}">
      <dsp:nvSpPr>
        <dsp:cNvPr id="0" name=""/>
        <dsp:cNvSpPr/>
      </dsp:nvSpPr>
      <dsp:spPr>
        <a:xfrm>
          <a:off x="588663" y="205739"/>
          <a:ext cx="2851911" cy="2851911"/>
        </a:xfrm>
        <a:prstGeom prst="pie">
          <a:avLst>
            <a:gd name="adj1" fmla="val 10800000"/>
            <a:gd name="adj2" fmla="val 16200000"/>
          </a:avLst>
        </a:prstGeom>
        <a:solidFill>
          <a:schemeClr val="accent2">
            <a:hueOff val="8599401"/>
            <a:satOff val="-6756"/>
            <a:lumOff val="10982"/>
            <a:alphaOff val="0"/>
          </a:schemeClr>
        </a:solidFill>
        <a:ln w="2857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b="1" kern="1200" dirty="0">
              <a:solidFill>
                <a:schemeClr val="accent1"/>
              </a:solidFill>
              <a:latin typeface="+mj-lt"/>
            </a:rPr>
            <a:t>Economic</a:t>
          </a:r>
          <a:endParaRPr lang="en-GB" sz="1400" b="1" kern="1200" dirty="0">
            <a:solidFill>
              <a:schemeClr val="accent1"/>
            </a:solidFill>
            <a:latin typeface="+mj-lt"/>
          </a:endParaRPr>
        </a:p>
      </dsp:txBody>
      <dsp:txXfrm>
        <a:off x="874194" y="796831"/>
        <a:ext cx="1052491" cy="780880"/>
      </dsp:txXfrm>
    </dsp:sp>
    <dsp:sp modelId="{A7727FEB-9920-D44E-B6E6-A2162249F78E}">
      <dsp:nvSpPr>
        <dsp:cNvPr id="0" name=""/>
        <dsp:cNvSpPr/>
      </dsp:nvSpPr>
      <dsp:spPr>
        <a:xfrm>
          <a:off x="507859" y="29192"/>
          <a:ext cx="3205005" cy="3205005"/>
        </a:xfrm>
        <a:prstGeom prst="circularArrow">
          <a:avLst>
            <a:gd name="adj1" fmla="val 5085"/>
            <a:gd name="adj2" fmla="val 327528"/>
            <a:gd name="adj3" fmla="val 21272472"/>
            <a:gd name="adj4" fmla="val 16200000"/>
            <a:gd name="adj5" fmla="val 5932"/>
          </a:avLst>
        </a:prstGeom>
        <a:solidFill>
          <a:schemeClr val="accent2">
            <a:hueOff val="0"/>
            <a:satOff val="0"/>
            <a:lumOff val="0"/>
            <a:alphaOff val="0"/>
          </a:schemeClr>
        </a:solidFill>
        <a:ln w="28575">
          <a:solidFill>
            <a:schemeClr val="tx1"/>
          </a:solidFill>
        </a:ln>
        <a:effectLst/>
      </dsp:spPr>
      <dsp:style>
        <a:lnRef idx="0">
          <a:scrgbClr r="0" g="0" b="0"/>
        </a:lnRef>
        <a:fillRef idx="1">
          <a:scrgbClr r="0" g="0" b="0"/>
        </a:fillRef>
        <a:effectRef idx="0">
          <a:scrgbClr r="0" g="0" b="0"/>
        </a:effectRef>
        <a:fontRef idx="minor">
          <a:schemeClr val="lt1"/>
        </a:fontRef>
      </dsp:style>
    </dsp:sp>
    <dsp:sp modelId="{BED93133-7B84-4147-BB99-D1EFC4D10D45}">
      <dsp:nvSpPr>
        <dsp:cNvPr id="0" name=""/>
        <dsp:cNvSpPr/>
      </dsp:nvSpPr>
      <dsp:spPr>
        <a:xfrm>
          <a:off x="507859" y="124935"/>
          <a:ext cx="3205005" cy="3205005"/>
        </a:xfrm>
        <a:prstGeom prst="circularArrow">
          <a:avLst>
            <a:gd name="adj1" fmla="val 5085"/>
            <a:gd name="adj2" fmla="val 327528"/>
            <a:gd name="adj3" fmla="val 5072472"/>
            <a:gd name="adj4" fmla="val 0"/>
            <a:gd name="adj5" fmla="val 5932"/>
          </a:avLst>
        </a:prstGeom>
        <a:solidFill>
          <a:schemeClr val="accent2">
            <a:hueOff val="2866467"/>
            <a:satOff val="-2252"/>
            <a:lumOff val="3661"/>
            <a:alphaOff val="0"/>
          </a:schemeClr>
        </a:solidFill>
        <a:ln w="28575">
          <a:solidFill>
            <a:schemeClr val="tx1"/>
          </a:solidFill>
        </a:ln>
        <a:effectLst/>
      </dsp:spPr>
      <dsp:style>
        <a:lnRef idx="0">
          <a:scrgbClr r="0" g="0" b="0"/>
        </a:lnRef>
        <a:fillRef idx="1">
          <a:scrgbClr r="0" g="0" b="0"/>
        </a:fillRef>
        <a:effectRef idx="0">
          <a:scrgbClr r="0" g="0" b="0"/>
        </a:effectRef>
        <a:fontRef idx="minor">
          <a:schemeClr val="lt1"/>
        </a:fontRef>
      </dsp:style>
    </dsp:sp>
    <dsp:sp modelId="{097456C0-D2A1-D345-9300-7B4B95B25817}">
      <dsp:nvSpPr>
        <dsp:cNvPr id="0" name=""/>
        <dsp:cNvSpPr/>
      </dsp:nvSpPr>
      <dsp:spPr>
        <a:xfrm>
          <a:off x="412116" y="124935"/>
          <a:ext cx="3205005" cy="3205005"/>
        </a:xfrm>
        <a:prstGeom prst="circularArrow">
          <a:avLst>
            <a:gd name="adj1" fmla="val 5085"/>
            <a:gd name="adj2" fmla="val 327528"/>
            <a:gd name="adj3" fmla="val 10472472"/>
            <a:gd name="adj4" fmla="val 5400000"/>
            <a:gd name="adj5" fmla="val 5932"/>
          </a:avLst>
        </a:prstGeom>
        <a:solidFill>
          <a:schemeClr val="accent2">
            <a:hueOff val="5732934"/>
            <a:satOff val="-4504"/>
            <a:lumOff val="7321"/>
            <a:alphaOff val="0"/>
          </a:schemeClr>
        </a:solidFill>
        <a:ln w="28575">
          <a:solidFill>
            <a:schemeClr val="tx1"/>
          </a:solidFill>
        </a:ln>
        <a:effectLst/>
      </dsp:spPr>
      <dsp:style>
        <a:lnRef idx="0">
          <a:scrgbClr r="0" g="0" b="0"/>
        </a:lnRef>
        <a:fillRef idx="1">
          <a:scrgbClr r="0" g="0" b="0"/>
        </a:fillRef>
        <a:effectRef idx="0">
          <a:scrgbClr r="0" g="0" b="0"/>
        </a:effectRef>
        <a:fontRef idx="minor">
          <a:schemeClr val="lt1"/>
        </a:fontRef>
      </dsp:style>
    </dsp:sp>
    <dsp:sp modelId="{8C3EB09F-FE0F-8048-A8B3-38181FF2F9D2}">
      <dsp:nvSpPr>
        <dsp:cNvPr id="0" name=""/>
        <dsp:cNvSpPr/>
      </dsp:nvSpPr>
      <dsp:spPr>
        <a:xfrm>
          <a:off x="412116" y="29192"/>
          <a:ext cx="3205005" cy="3205005"/>
        </a:xfrm>
        <a:prstGeom prst="circularArrow">
          <a:avLst>
            <a:gd name="adj1" fmla="val 5085"/>
            <a:gd name="adj2" fmla="val 327528"/>
            <a:gd name="adj3" fmla="val 15872472"/>
            <a:gd name="adj4" fmla="val 10800000"/>
            <a:gd name="adj5" fmla="val 5932"/>
          </a:avLst>
        </a:prstGeom>
        <a:solidFill>
          <a:schemeClr val="accent2">
            <a:hueOff val="8599401"/>
            <a:satOff val="-6756"/>
            <a:lumOff val="10982"/>
            <a:alphaOff val="0"/>
          </a:schemeClr>
        </a:solidFill>
        <a:ln w="28575">
          <a:solidFill>
            <a:schemeClr val="tx1"/>
          </a:solid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269346-2FF4-B44F-9808-16CCD5F85D3A}" type="datetimeFigureOut">
              <a:rPr lang="en-US" smtClean="0"/>
              <a:t>11/8/2024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3E8674-9BF5-C545-9952-65CC30FDB6AC}" type="slidenum">
              <a:rPr lang="en-US" smtClean="0"/>
              <a:t>‹#›</a:t>
            </a:fld>
            <a:endParaRPr lang="en-US"/>
          </a:p>
        </p:txBody>
      </p:sp>
    </p:spTree>
    <p:extLst>
      <p:ext uri="{BB962C8B-B14F-4D97-AF65-F5344CB8AC3E}">
        <p14:creationId xmlns:p14="http://schemas.microsoft.com/office/powerpoint/2010/main" val="23918776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B18B5C-20CE-45A6-B804-C449825722F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59181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8425549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4340014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4856354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41371638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9378408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14300" indent="0">
              <a:buNone/>
            </a:pPr>
            <a:endParaRPr lang="en-GB" dirty="0"/>
          </a:p>
        </p:txBody>
      </p:sp>
    </p:spTree>
    <p:extLst>
      <p:ext uri="{BB962C8B-B14F-4D97-AF65-F5344CB8AC3E}">
        <p14:creationId xmlns:p14="http://schemas.microsoft.com/office/powerpoint/2010/main" val="2478229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9728228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0701847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5441974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Clr>
                <a:schemeClr val="accent1"/>
              </a:buClr>
              <a:buFont typeface="Arial" panose="020B0604020202020204" pitchFamily="34" charset="0"/>
              <a:buChar char="•"/>
            </a:pPr>
            <a:endParaRPr lang="en-US">
              <a:solidFill>
                <a:srgbClr val="FF0000"/>
              </a:solidFill>
            </a:endParaRPr>
          </a:p>
        </p:txBody>
      </p:sp>
    </p:spTree>
    <p:extLst>
      <p:ext uri="{BB962C8B-B14F-4D97-AF65-F5344CB8AC3E}">
        <p14:creationId xmlns:p14="http://schemas.microsoft.com/office/powerpoint/2010/main" val="6064407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a:t>Reference JFP</a:t>
            </a:r>
          </a:p>
          <a:p>
            <a:r>
              <a:rPr lang="en-GB"/>
              <a:t>Womens Health and Maternity programme – focussing on women’s health strategy – response to Women’s Health Strategy.  Our response to the national strategy.</a:t>
            </a:r>
          </a:p>
          <a:p>
            <a:r>
              <a:rPr lang="en-GB"/>
              <a:t>2 events focussing on womens health - keeley</a:t>
            </a:r>
          </a:p>
          <a:p>
            <a:endParaRPr lang="en-GB"/>
          </a:p>
          <a:p>
            <a:pPr>
              <a:buClr>
                <a:schemeClr val="accent1"/>
              </a:buClr>
              <a:buFont typeface="Arial" panose="020B0604020202020204" pitchFamily="34" charset="0"/>
              <a:buChar char="•"/>
            </a:pPr>
            <a:r>
              <a:rPr lang="en-US">
                <a:solidFill>
                  <a:srgbClr val="FF0000"/>
                </a:solidFill>
              </a:rPr>
              <a:t>Importance of having a WHaM strategy clearly defined and communicated</a:t>
            </a:r>
          </a:p>
          <a:p>
            <a:pPr>
              <a:buClr>
                <a:schemeClr val="accent1"/>
              </a:buClr>
              <a:buFont typeface="Arial" panose="020B0604020202020204" pitchFamily="34" charset="0"/>
              <a:buChar char="•"/>
            </a:pPr>
            <a:r>
              <a:rPr lang="en-US">
                <a:solidFill>
                  <a:srgbClr val="FF0000"/>
                </a:solidFill>
              </a:rPr>
              <a:t>The approach we have adopted in producing this strategy (what it has been informed by and who it has involved)</a:t>
            </a:r>
          </a:p>
          <a:p>
            <a:pPr>
              <a:buClr>
                <a:schemeClr val="accent1"/>
              </a:buClr>
              <a:buFont typeface="Arial" panose="020B0604020202020204" pitchFamily="34" charset="0"/>
              <a:buChar char="•"/>
            </a:pPr>
            <a:r>
              <a:rPr lang="en-US">
                <a:solidFill>
                  <a:srgbClr val="FF0000"/>
                </a:solidFill>
              </a:rPr>
              <a:t>To demonstrate the partnership and collective engagement and ownership across the footprint in both developing and delivering the strategy</a:t>
            </a:r>
          </a:p>
          <a:p>
            <a:pPr>
              <a:buClr>
                <a:schemeClr val="accent1"/>
              </a:buClr>
              <a:buFont typeface="Arial" panose="020B0604020202020204" pitchFamily="34" charset="0"/>
              <a:buChar char="•"/>
            </a:pPr>
            <a:r>
              <a:rPr lang="en-US">
                <a:solidFill>
                  <a:srgbClr val="FF0000"/>
                </a:solidFill>
              </a:rPr>
              <a:t>Continuously pursuing improvements in women’s health</a:t>
            </a:r>
          </a:p>
          <a:p>
            <a:pPr>
              <a:buClr>
                <a:schemeClr val="accent1"/>
              </a:buClr>
              <a:buFont typeface="Arial" panose="020B0604020202020204" pitchFamily="34" charset="0"/>
              <a:buChar char="•"/>
            </a:pPr>
            <a:r>
              <a:rPr lang="en-US">
                <a:solidFill>
                  <a:srgbClr val="FF0000"/>
                </a:solidFill>
              </a:rPr>
              <a:t>Outlining any statutory duties or obligations?</a:t>
            </a:r>
          </a:p>
          <a:p>
            <a:pPr>
              <a:buClr>
                <a:schemeClr val="accent1"/>
              </a:buClr>
              <a:buFont typeface="Arial" panose="020B0604020202020204" pitchFamily="34" charset="0"/>
              <a:buChar char="•"/>
            </a:pPr>
            <a:endParaRPr lang="en-US">
              <a:solidFill>
                <a:srgbClr val="FF0000"/>
              </a:solidFill>
            </a:endParaRPr>
          </a:p>
          <a:p>
            <a:pPr>
              <a:buClr>
                <a:schemeClr val="accent1"/>
              </a:buClr>
              <a:buFont typeface="Arial" panose="020B0604020202020204" pitchFamily="34" charset="0"/>
              <a:buChar char="•"/>
            </a:pPr>
            <a:r>
              <a:rPr lang="en-GB"/>
              <a:t>In the 2014 chief medical officer’s annual report - The health of the 51%: women1 - we identified the widening disparities for girls and women during their adolescent, reproductive and post-reproductive years. The issues raised then remain relevant today, and in some cases health disparities have widened and been further exaggerated by the pandemic. The Better for Women report published in 2019 by the Royal College of Obstetricians and Gynaecologists highlighted the need to adopt a life course approach, emphasising the importance of preventative health interventions, instead of focussing on the treatment of established disease.2</a:t>
            </a:r>
          </a:p>
        </p:txBody>
      </p:sp>
    </p:spTree>
    <p:extLst>
      <p:ext uri="{BB962C8B-B14F-4D97-AF65-F5344CB8AC3E}">
        <p14:creationId xmlns:p14="http://schemas.microsoft.com/office/powerpoint/2010/main" val="13030797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Clr>
                <a:schemeClr val="accent1"/>
              </a:buClr>
              <a:buFont typeface="Arial" panose="020B0604020202020204" pitchFamily="34" charset="0"/>
              <a:buChar char="•"/>
            </a:pPr>
            <a:endParaRPr lang="en-US" dirty="0">
              <a:solidFill>
                <a:srgbClr val="FF0000"/>
              </a:solidFill>
            </a:endParaRPr>
          </a:p>
        </p:txBody>
      </p:sp>
    </p:spTree>
    <p:extLst>
      <p:ext uri="{BB962C8B-B14F-4D97-AF65-F5344CB8AC3E}">
        <p14:creationId xmlns:p14="http://schemas.microsoft.com/office/powerpoint/2010/main" val="17544029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2134224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4803178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528826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2429688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71285-650A-4E19-974E-26084F255D72}"/>
              </a:ext>
            </a:extLst>
          </p:cNvPr>
          <p:cNvSpPr>
            <a:spLocks noGrp="1"/>
          </p:cNvSpPr>
          <p:nvPr>
            <p:ph type="title"/>
          </p:nvPr>
        </p:nvSpPr>
        <p:spPr>
          <a:xfrm>
            <a:off x="598768" y="521184"/>
            <a:ext cx="9248617" cy="763600"/>
          </a:xfrm>
        </p:spPr>
        <p:txBody>
          <a:bodyPr/>
          <a:lstStyle>
            <a:lvl1pPr>
              <a:defRPr b="1">
                <a:solidFill>
                  <a:schemeClr val="accent1"/>
                </a:solidFill>
                <a:latin typeface="Franklin Gothic Heavy" panose="020B0903020102020204" pitchFamily="34" charset="0"/>
                <a:cs typeface="Franklin Gothic" panose="020B0604020202020204" charset="0"/>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6F776DB8-7A4E-40F6-93EE-AA75FF818B30}"/>
              </a:ext>
            </a:extLst>
          </p:cNvPr>
          <p:cNvSpPr>
            <a:spLocks noGrp="1"/>
          </p:cNvSpPr>
          <p:nvPr>
            <p:ph type="sldNum" idx="10"/>
          </p:nvPr>
        </p:nvSpPr>
        <p:spPr/>
        <p:txBody>
          <a:bodyPr/>
          <a:lstStyle/>
          <a:p>
            <a:fld id="{00000000-1234-1234-1234-123412341234}" type="slidenum">
              <a:rPr lang="en" smtClean="0"/>
              <a:pPr/>
              <a:t>‹#›</a:t>
            </a:fld>
            <a:endParaRPr lang="en"/>
          </a:p>
        </p:txBody>
      </p:sp>
      <p:sp>
        <p:nvSpPr>
          <p:cNvPr id="5" name="Content Placeholder 4">
            <a:extLst>
              <a:ext uri="{FF2B5EF4-FFF2-40B4-BE49-F238E27FC236}">
                <a16:creationId xmlns:a16="http://schemas.microsoft.com/office/drawing/2014/main" id="{E3E7413F-5E3C-40C8-8362-BA3E1E1FE6EF}"/>
              </a:ext>
            </a:extLst>
          </p:cNvPr>
          <p:cNvSpPr>
            <a:spLocks noGrp="1"/>
          </p:cNvSpPr>
          <p:nvPr>
            <p:ph sz="quarter" idx="11"/>
          </p:nvPr>
        </p:nvSpPr>
        <p:spPr>
          <a:xfrm>
            <a:off x="598115" y="1519767"/>
            <a:ext cx="9248619" cy="5111751"/>
          </a:xfrm>
          <a:prstGeom prst="rect">
            <a:avLst/>
          </a:prstGeom>
        </p:spPr>
        <p:txBody>
          <a:bodyPr/>
          <a:lstStyle>
            <a:lvl1pPr>
              <a:lnSpc>
                <a:spcPct val="100000"/>
              </a:lnSpc>
              <a:spcBef>
                <a:spcPts val="0"/>
              </a:spcBef>
              <a:defRPr/>
            </a:lvl1pPr>
            <a:lvl2pPr>
              <a:lnSpc>
                <a:spcPct val="100000"/>
              </a:lnSpc>
              <a:spcBef>
                <a:spcPts val="0"/>
              </a:spcBef>
              <a:defRPr/>
            </a:lvl2pPr>
            <a:lvl3pPr>
              <a:lnSpc>
                <a:spcPct val="100000"/>
              </a:lnSpc>
              <a:spcBef>
                <a:spcPts val="0"/>
              </a:spcBef>
              <a:defRPr/>
            </a:lvl3pPr>
            <a:lvl4pPr>
              <a:lnSpc>
                <a:spcPct val="100000"/>
              </a:lnSpc>
              <a:spcBef>
                <a:spcPts val="0"/>
              </a:spcBef>
              <a:defRPr/>
            </a:lvl4pPr>
            <a:lvl5pPr>
              <a:lnSpc>
                <a:spcPct val="100000"/>
              </a:lnSpc>
              <a:spcBef>
                <a:spcPts val="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6" name="Google Shape;27;p5">
            <a:extLst>
              <a:ext uri="{FF2B5EF4-FFF2-40B4-BE49-F238E27FC236}">
                <a16:creationId xmlns:a16="http://schemas.microsoft.com/office/drawing/2014/main" id="{E367B717-B9A7-4F6A-8025-4D28E5AA29CB}"/>
              </a:ext>
            </a:extLst>
          </p:cNvPr>
          <p:cNvPicPr preferRelativeResize="0"/>
          <p:nvPr userDrawn="1"/>
        </p:nvPicPr>
        <p:blipFill rotWithShape="1">
          <a:blip r:embed="rId2" cstate="email">
            <a:alphaModFix/>
            <a:extLst>
              <a:ext uri="{28A0092B-C50C-407E-A947-70E740481C1C}">
                <a14:useLocalDpi xmlns:a14="http://schemas.microsoft.com/office/drawing/2010/main"/>
              </a:ext>
            </a:extLst>
          </a:blip>
          <a:srcRect/>
          <a:stretch/>
        </p:blipFill>
        <p:spPr>
          <a:xfrm>
            <a:off x="-476700" y="365634"/>
            <a:ext cx="1075467" cy="1074701"/>
          </a:xfrm>
          <a:prstGeom prst="rect">
            <a:avLst/>
          </a:prstGeom>
          <a:noFill/>
          <a:ln>
            <a:noFill/>
          </a:ln>
        </p:spPr>
      </p:pic>
    </p:spTree>
    <p:extLst>
      <p:ext uri="{BB962C8B-B14F-4D97-AF65-F5344CB8AC3E}">
        <p14:creationId xmlns:p14="http://schemas.microsoft.com/office/powerpoint/2010/main" val="15672033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3E435B18-51D0-44B2-9844-E0026011A7C6}" type="datetimeFigureOut">
              <a:rPr lang="en-GB"/>
              <a:pPr>
                <a:defRPr/>
              </a:pPr>
              <a:t>08/11/2024</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24C56231-4342-4D5D-A647-EEF515B59EFD}" type="slidenum">
              <a:rPr lang="en-GB"/>
              <a:pPr>
                <a:defRPr/>
              </a:pPr>
              <a:t>‹#›</a:t>
            </a:fld>
            <a:endParaRPr lang="en-GB"/>
          </a:p>
        </p:txBody>
      </p:sp>
    </p:spTree>
    <p:extLst>
      <p:ext uri="{BB962C8B-B14F-4D97-AF65-F5344CB8AC3E}">
        <p14:creationId xmlns:p14="http://schemas.microsoft.com/office/powerpoint/2010/main" val="42423586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preserve="1" userDrawn="1">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hasCustomPrompt="1"/>
          </p:nvPr>
        </p:nvSpPr>
        <p:spPr>
          <a:xfrm>
            <a:off x="266633" y="2325000"/>
            <a:ext cx="7989200" cy="2208000"/>
          </a:xfrm>
          <a:prstGeom prst="rect">
            <a:avLst/>
          </a:prstGeom>
        </p:spPr>
        <p:txBody>
          <a:bodyPr spcFirstLastPara="1" wrap="square" lIns="91425" tIns="91425" rIns="91425" bIns="91425" anchor="b" anchorCtr="0">
            <a:noAutofit/>
          </a:bodyPr>
          <a:lstStyle>
            <a:lvl1pPr lvl="0">
              <a:spcBef>
                <a:spcPts val="0"/>
              </a:spcBef>
              <a:spcAft>
                <a:spcPts val="0"/>
              </a:spcAft>
              <a:buClr>
                <a:srgbClr val="5C2684"/>
              </a:buClr>
              <a:buSzPts val="5200"/>
              <a:buFont typeface="Franklin Gothic"/>
              <a:buNone/>
              <a:defRPr sz="6933" b="0">
                <a:solidFill>
                  <a:schemeClr val="accent1"/>
                </a:solidFill>
                <a:latin typeface="Franklin Gothic Heavy" panose="020B0903020102020204" pitchFamily="34" charset="0"/>
                <a:ea typeface="Franklin Gothic Heavy" panose="020B0903020102020204" pitchFamily="34" charset="0"/>
                <a:cs typeface="Franklin Gothic"/>
                <a:sym typeface="Franklin Gothic"/>
              </a:defRPr>
            </a:lvl1pPr>
            <a:lvl2pPr lvl="1">
              <a:spcBef>
                <a:spcPts val="0"/>
              </a:spcBef>
              <a:spcAft>
                <a:spcPts val="0"/>
              </a:spcAft>
              <a:buSzPts val="5200"/>
              <a:buFont typeface="Franklin Gothic"/>
              <a:buNone/>
              <a:defRPr sz="6933">
                <a:latin typeface="Franklin Gothic"/>
                <a:ea typeface="Franklin Gothic"/>
                <a:cs typeface="Franklin Gothic"/>
                <a:sym typeface="Franklin Gothic"/>
              </a:defRPr>
            </a:lvl2pPr>
            <a:lvl3pPr lvl="2">
              <a:spcBef>
                <a:spcPts val="0"/>
              </a:spcBef>
              <a:spcAft>
                <a:spcPts val="0"/>
              </a:spcAft>
              <a:buSzPts val="5200"/>
              <a:buFont typeface="Franklin Gothic"/>
              <a:buNone/>
              <a:defRPr sz="6933">
                <a:latin typeface="Franklin Gothic"/>
                <a:ea typeface="Franklin Gothic"/>
                <a:cs typeface="Franklin Gothic"/>
                <a:sym typeface="Franklin Gothic"/>
              </a:defRPr>
            </a:lvl3pPr>
            <a:lvl4pPr lvl="3">
              <a:spcBef>
                <a:spcPts val="0"/>
              </a:spcBef>
              <a:spcAft>
                <a:spcPts val="0"/>
              </a:spcAft>
              <a:buSzPts val="5200"/>
              <a:buFont typeface="Franklin Gothic"/>
              <a:buNone/>
              <a:defRPr sz="6933">
                <a:latin typeface="Franklin Gothic"/>
                <a:ea typeface="Franklin Gothic"/>
                <a:cs typeface="Franklin Gothic"/>
                <a:sym typeface="Franklin Gothic"/>
              </a:defRPr>
            </a:lvl4pPr>
            <a:lvl5pPr lvl="4">
              <a:spcBef>
                <a:spcPts val="0"/>
              </a:spcBef>
              <a:spcAft>
                <a:spcPts val="0"/>
              </a:spcAft>
              <a:buSzPts val="5200"/>
              <a:buFont typeface="Franklin Gothic"/>
              <a:buNone/>
              <a:defRPr sz="6933">
                <a:latin typeface="Franklin Gothic"/>
                <a:ea typeface="Franklin Gothic"/>
                <a:cs typeface="Franklin Gothic"/>
                <a:sym typeface="Franklin Gothic"/>
              </a:defRPr>
            </a:lvl5pPr>
            <a:lvl6pPr lvl="5">
              <a:spcBef>
                <a:spcPts val="0"/>
              </a:spcBef>
              <a:spcAft>
                <a:spcPts val="0"/>
              </a:spcAft>
              <a:buSzPts val="5200"/>
              <a:buFont typeface="Franklin Gothic"/>
              <a:buNone/>
              <a:defRPr sz="6933">
                <a:latin typeface="Franklin Gothic"/>
                <a:ea typeface="Franklin Gothic"/>
                <a:cs typeface="Franklin Gothic"/>
                <a:sym typeface="Franklin Gothic"/>
              </a:defRPr>
            </a:lvl6pPr>
            <a:lvl7pPr lvl="6">
              <a:spcBef>
                <a:spcPts val="0"/>
              </a:spcBef>
              <a:spcAft>
                <a:spcPts val="0"/>
              </a:spcAft>
              <a:buSzPts val="5200"/>
              <a:buFont typeface="Franklin Gothic"/>
              <a:buNone/>
              <a:defRPr sz="6933">
                <a:latin typeface="Franklin Gothic"/>
                <a:ea typeface="Franklin Gothic"/>
                <a:cs typeface="Franklin Gothic"/>
                <a:sym typeface="Franklin Gothic"/>
              </a:defRPr>
            </a:lvl7pPr>
            <a:lvl8pPr lvl="7">
              <a:spcBef>
                <a:spcPts val="0"/>
              </a:spcBef>
              <a:spcAft>
                <a:spcPts val="0"/>
              </a:spcAft>
              <a:buSzPts val="5200"/>
              <a:buFont typeface="Franklin Gothic"/>
              <a:buNone/>
              <a:defRPr sz="6933">
                <a:latin typeface="Franklin Gothic"/>
                <a:ea typeface="Franklin Gothic"/>
                <a:cs typeface="Franklin Gothic"/>
                <a:sym typeface="Franklin Gothic"/>
              </a:defRPr>
            </a:lvl8pPr>
            <a:lvl9pPr lvl="8">
              <a:spcBef>
                <a:spcPts val="0"/>
              </a:spcBef>
              <a:spcAft>
                <a:spcPts val="0"/>
              </a:spcAft>
              <a:buSzPts val="5200"/>
              <a:buFont typeface="Franklin Gothic"/>
              <a:buNone/>
              <a:defRPr sz="6933">
                <a:latin typeface="Franklin Gothic"/>
                <a:ea typeface="Franklin Gothic"/>
                <a:cs typeface="Franklin Gothic"/>
                <a:sym typeface="Franklin Gothic"/>
              </a:defRPr>
            </a:lvl9pPr>
          </a:lstStyle>
          <a:p>
            <a:r>
              <a:rPr lang="en-US"/>
              <a:t>Presentation Title Goes Here</a:t>
            </a:r>
          </a:p>
        </p:txBody>
      </p:sp>
      <p:pic>
        <p:nvPicPr>
          <p:cNvPr id="4" name="Google Shape;35;p6">
            <a:extLst>
              <a:ext uri="{FF2B5EF4-FFF2-40B4-BE49-F238E27FC236}">
                <a16:creationId xmlns:a16="http://schemas.microsoft.com/office/drawing/2014/main" id="{B838BA83-222C-42B6-8538-55A8FA939284}"/>
              </a:ext>
            </a:extLst>
          </p:cNvPr>
          <p:cNvPicPr preferRelativeResize="0"/>
          <p:nvPr userDrawn="1"/>
        </p:nvPicPr>
        <p:blipFill>
          <a:blip r:embed="rId2" cstate="email">
            <a:alphaModFix/>
            <a:extLst>
              <a:ext uri="{28A0092B-C50C-407E-A947-70E740481C1C}">
                <a14:useLocalDpi xmlns:a14="http://schemas.microsoft.com/office/drawing/2010/main"/>
              </a:ext>
            </a:extLst>
          </a:blip>
          <a:stretch>
            <a:fillRect/>
          </a:stretch>
        </p:blipFill>
        <p:spPr>
          <a:xfrm>
            <a:off x="10218933" y="1845356"/>
            <a:ext cx="3946135" cy="3949160"/>
          </a:xfrm>
          <a:prstGeom prst="rect">
            <a:avLst/>
          </a:prstGeom>
          <a:noFill/>
          <a:ln>
            <a:noFill/>
          </a:ln>
        </p:spPr>
      </p:pic>
    </p:spTree>
    <p:extLst>
      <p:ext uri="{BB962C8B-B14F-4D97-AF65-F5344CB8AC3E}">
        <p14:creationId xmlns:p14="http://schemas.microsoft.com/office/powerpoint/2010/main" val="42806125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3"/>
        <p:cNvGrpSpPr/>
        <p:nvPr/>
      </p:nvGrpSpPr>
      <p:grpSpPr>
        <a:xfrm>
          <a:off x="0" y="0"/>
          <a:ext cx="0" cy="0"/>
          <a:chOff x="0" y="0"/>
          <a:chExt cx="0" cy="0"/>
        </a:xfrm>
      </p:grpSpPr>
      <p:sp>
        <p:nvSpPr>
          <p:cNvPr id="14" name="Google Shape;14;p3"/>
          <p:cNvSpPr txBox="1">
            <a:spLocks noGrp="1"/>
          </p:cNvSpPr>
          <p:nvPr>
            <p:ph type="title" hasCustomPrompt="1"/>
          </p:nvPr>
        </p:nvSpPr>
        <p:spPr>
          <a:xfrm>
            <a:off x="266633" y="4291832"/>
            <a:ext cx="5988800" cy="763600"/>
          </a:xfrm>
          <a:prstGeom prst="rect">
            <a:avLst/>
          </a:prstGeom>
        </p:spPr>
        <p:txBody>
          <a:bodyPr spcFirstLastPara="1" wrap="square" lIns="91425" tIns="91425" rIns="91425" bIns="91425" anchor="t" anchorCtr="0">
            <a:noAutofit/>
          </a:bodyPr>
          <a:lstStyle>
            <a:lvl1pPr lvl="0">
              <a:spcBef>
                <a:spcPts val="0"/>
              </a:spcBef>
              <a:spcAft>
                <a:spcPts val="0"/>
              </a:spcAft>
              <a:buClr>
                <a:srgbClr val="5C2684"/>
              </a:buClr>
              <a:buSzPts val="2500"/>
              <a:buFont typeface="Franklin Gothic"/>
              <a:buNone/>
              <a:defRPr sz="3333">
                <a:solidFill>
                  <a:schemeClr val="accent2"/>
                </a:solidFill>
                <a:latin typeface="Franklin Gothic"/>
                <a:ea typeface="Franklin Gothic"/>
                <a:cs typeface="Franklin Gothic"/>
                <a:sym typeface="Franklin Gothic"/>
              </a:defRPr>
            </a:lvl1pPr>
            <a:lvl2pPr lvl="1">
              <a:spcBef>
                <a:spcPts val="0"/>
              </a:spcBef>
              <a:spcAft>
                <a:spcPts val="0"/>
              </a:spcAft>
              <a:buSzPts val="2800"/>
              <a:buFont typeface="Franklin Gothic"/>
              <a:buNone/>
              <a:defRPr>
                <a:latin typeface="Franklin Gothic"/>
                <a:ea typeface="Franklin Gothic"/>
                <a:cs typeface="Franklin Gothic"/>
                <a:sym typeface="Franklin Gothic"/>
              </a:defRPr>
            </a:lvl2pPr>
            <a:lvl3pPr lvl="2">
              <a:spcBef>
                <a:spcPts val="0"/>
              </a:spcBef>
              <a:spcAft>
                <a:spcPts val="0"/>
              </a:spcAft>
              <a:buSzPts val="2800"/>
              <a:buFont typeface="Franklin Gothic"/>
              <a:buNone/>
              <a:defRPr>
                <a:latin typeface="Franklin Gothic"/>
                <a:ea typeface="Franklin Gothic"/>
                <a:cs typeface="Franklin Gothic"/>
                <a:sym typeface="Franklin Gothic"/>
              </a:defRPr>
            </a:lvl3pPr>
            <a:lvl4pPr lvl="3">
              <a:spcBef>
                <a:spcPts val="0"/>
              </a:spcBef>
              <a:spcAft>
                <a:spcPts val="0"/>
              </a:spcAft>
              <a:buSzPts val="2800"/>
              <a:buFont typeface="Franklin Gothic"/>
              <a:buNone/>
              <a:defRPr>
                <a:latin typeface="Franklin Gothic"/>
                <a:ea typeface="Franklin Gothic"/>
                <a:cs typeface="Franklin Gothic"/>
                <a:sym typeface="Franklin Gothic"/>
              </a:defRPr>
            </a:lvl4pPr>
            <a:lvl5pPr lvl="4">
              <a:spcBef>
                <a:spcPts val="0"/>
              </a:spcBef>
              <a:spcAft>
                <a:spcPts val="0"/>
              </a:spcAft>
              <a:buSzPts val="2800"/>
              <a:buFont typeface="Franklin Gothic"/>
              <a:buNone/>
              <a:defRPr>
                <a:latin typeface="Franklin Gothic"/>
                <a:ea typeface="Franklin Gothic"/>
                <a:cs typeface="Franklin Gothic"/>
                <a:sym typeface="Franklin Gothic"/>
              </a:defRPr>
            </a:lvl5pPr>
            <a:lvl6pPr lvl="5">
              <a:spcBef>
                <a:spcPts val="0"/>
              </a:spcBef>
              <a:spcAft>
                <a:spcPts val="0"/>
              </a:spcAft>
              <a:buSzPts val="2800"/>
              <a:buFont typeface="Franklin Gothic"/>
              <a:buNone/>
              <a:defRPr>
                <a:latin typeface="Franklin Gothic"/>
                <a:ea typeface="Franklin Gothic"/>
                <a:cs typeface="Franklin Gothic"/>
                <a:sym typeface="Franklin Gothic"/>
              </a:defRPr>
            </a:lvl6pPr>
            <a:lvl7pPr lvl="6">
              <a:spcBef>
                <a:spcPts val="0"/>
              </a:spcBef>
              <a:spcAft>
                <a:spcPts val="0"/>
              </a:spcAft>
              <a:buSzPts val="2800"/>
              <a:buFont typeface="Franklin Gothic"/>
              <a:buNone/>
              <a:defRPr>
                <a:latin typeface="Franklin Gothic"/>
                <a:ea typeface="Franklin Gothic"/>
                <a:cs typeface="Franklin Gothic"/>
                <a:sym typeface="Franklin Gothic"/>
              </a:defRPr>
            </a:lvl7pPr>
            <a:lvl8pPr lvl="7">
              <a:spcBef>
                <a:spcPts val="0"/>
              </a:spcBef>
              <a:spcAft>
                <a:spcPts val="0"/>
              </a:spcAft>
              <a:buSzPts val="2800"/>
              <a:buFont typeface="Franklin Gothic"/>
              <a:buNone/>
              <a:defRPr>
                <a:latin typeface="Franklin Gothic"/>
                <a:ea typeface="Franklin Gothic"/>
                <a:cs typeface="Franklin Gothic"/>
                <a:sym typeface="Franklin Gothic"/>
              </a:defRPr>
            </a:lvl8pPr>
            <a:lvl9pPr lvl="8">
              <a:spcBef>
                <a:spcPts val="0"/>
              </a:spcBef>
              <a:spcAft>
                <a:spcPts val="0"/>
              </a:spcAft>
              <a:buSzPts val="2800"/>
              <a:buFont typeface="Franklin Gothic"/>
              <a:buNone/>
              <a:defRPr>
                <a:latin typeface="Franklin Gothic"/>
                <a:ea typeface="Franklin Gothic"/>
                <a:cs typeface="Franklin Gothic"/>
                <a:sym typeface="Franklin Gothic"/>
              </a:defRPr>
            </a:lvl9pPr>
          </a:lstStyle>
          <a:p>
            <a:r>
              <a:rPr lang="en-US"/>
              <a:t>Add name here</a:t>
            </a:r>
            <a:endParaRPr/>
          </a:p>
        </p:txBody>
      </p:sp>
      <p:sp>
        <p:nvSpPr>
          <p:cNvPr id="15" name="Google Shape;15;p3"/>
          <p:cNvSpPr txBox="1">
            <a:spLocks noGrp="1"/>
          </p:cNvSpPr>
          <p:nvPr>
            <p:ph type="title" idx="2" hasCustomPrompt="1"/>
          </p:nvPr>
        </p:nvSpPr>
        <p:spPr>
          <a:xfrm>
            <a:off x="266634" y="2190648"/>
            <a:ext cx="8108333" cy="20840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5C2684"/>
              </a:buClr>
              <a:buSzPts val="2800"/>
              <a:buFont typeface="Franklin Gothic"/>
              <a:buNone/>
              <a:defRPr sz="6933" b="0">
                <a:solidFill>
                  <a:srgbClr val="5C2684"/>
                </a:solidFill>
                <a:latin typeface="Franklin Gothic Heavy" panose="020B0903020102020204" pitchFamily="34" charset="0"/>
                <a:ea typeface="Franklin Gothic Heavy" panose="020B0903020102020204" pitchFamily="34" charset="0"/>
                <a:cs typeface="Franklin Gothic"/>
                <a:sym typeface="Franklin Gothic"/>
              </a:defRPr>
            </a:lvl1pPr>
            <a:lvl2pPr lvl="1" rtl="0">
              <a:spcBef>
                <a:spcPts val="0"/>
              </a:spcBef>
              <a:spcAft>
                <a:spcPts val="0"/>
              </a:spcAft>
              <a:buSzPts val="2800"/>
              <a:buFont typeface="Franklin Gothic"/>
              <a:buNone/>
              <a:defRPr b="1">
                <a:latin typeface="Franklin Gothic"/>
                <a:ea typeface="Franklin Gothic"/>
                <a:cs typeface="Franklin Gothic"/>
                <a:sym typeface="Franklin Gothic"/>
              </a:defRPr>
            </a:lvl2pPr>
            <a:lvl3pPr lvl="2" rtl="0">
              <a:spcBef>
                <a:spcPts val="0"/>
              </a:spcBef>
              <a:spcAft>
                <a:spcPts val="0"/>
              </a:spcAft>
              <a:buSzPts val="2800"/>
              <a:buFont typeface="Franklin Gothic"/>
              <a:buNone/>
              <a:defRPr b="1">
                <a:latin typeface="Franklin Gothic"/>
                <a:ea typeface="Franklin Gothic"/>
                <a:cs typeface="Franklin Gothic"/>
                <a:sym typeface="Franklin Gothic"/>
              </a:defRPr>
            </a:lvl3pPr>
            <a:lvl4pPr lvl="3" rtl="0">
              <a:spcBef>
                <a:spcPts val="0"/>
              </a:spcBef>
              <a:spcAft>
                <a:spcPts val="0"/>
              </a:spcAft>
              <a:buSzPts val="2800"/>
              <a:buFont typeface="Franklin Gothic"/>
              <a:buNone/>
              <a:defRPr b="1">
                <a:latin typeface="Franklin Gothic"/>
                <a:ea typeface="Franklin Gothic"/>
                <a:cs typeface="Franklin Gothic"/>
                <a:sym typeface="Franklin Gothic"/>
              </a:defRPr>
            </a:lvl4pPr>
            <a:lvl5pPr lvl="4" rtl="0">
              <a:spcBef>
                <a:spcPts val="0"/>
              </a:spcBef>
              <a:spcAft>
                <a:spcPts val="0"/>
              </a:spcAft>
              <a:buSzPts val="2800"/>
              <a:buFont typeface="Franklin Gothic"/>
              <a:buNone/>
              <a:defRPr b="1">
                <a:latin typeface="Franklin Gothic"/>
                <a:ea typeface="Franklin Gothic"/>
                <a:cs typeface="Franklin Gothic"/>
                <a:sym typeface="Franklin Gothic"/>
              </a:defRPr>
            </a:lvl5pPr>
            <a:lvl6pPr lvl="5" rtl="0">
              <a:spcBef>
                <a:spcPts val="0"/>
              </a:spcBef>
              <a:spcAft>
                <a:spcPts val="0"/>
              </a:spcAft>
              <a:buSzPts val="2800"/>
              <a:buFont typeface="Franklin Gothic"/>
              <a:buNone/>
              <a:defRPr b="1">
                <a:latin typeface="Franklin Gothic"/>
                <a:ea typeface="Franklin Gothic"/>
                <a:cs typeface="Franklin Gothic"/>
                <a:sym typeface="Franklin Gothic"/>
              </a:defRPr>
            </a:lvl6pPr>
            <a:lvl7pPr lvl="6" rtl="0">
              <a:spcBef>
                <a:spcPts val="0"/>
              </a:spcBef>
              <a:spcAft>
                <a:spcPts val="0"/>
              </a:spcAft>
              <a:buSzPts val="2800"/>
              <a:buFont typeface="Franklin Gothic"/>
              <a:buNone/>
              <a:defRPr b="1">
                <a:latin typeface="Franklin Gothic"/>
                <a:ea typeface="Franklin Gothic"/>
                <a:cs typeface="Franklin Gothic"/>
                <a:sym typeface="Franklin Gothic"/>
              </a:defRPr>
            </a:lvl7pPr>
            <a:lvl8pPr lvl="7" rtl="0">
              <a:spcBef>
                <a:spcPts val="0"/>
              </a:spcBef>
              <a:spcAft>
                <a:spcPts val="0"/>
              </a:spcAft>
              <a:buSzPts val="2800"/>
              <a:buFont typeface="Franklin Gothic"/>
              <a:buNone/>
              <a:defRPr b="1">
                <a:latin typeface="Franklin Gothic"/>
                <a:ea typeface="Franklin Gothic"/>
                <a:cs typeface="Franklin Gothic"/>
                <a:sym typeface="Franklin Gothic"/>
              </a:defRPr>
            </a:lvl8pPr>
            <a:lvl9pPr lvl="8" rtl="0">
              <a:spcBef>
                <a:spcPts val="0"/>
              </a:spcBef>
              <a:spcAft>
                <a:spcPts val="0"/>
              </a:spcAft>
              <a:buSzPts val="2800"/>
              <a:buFont typeface="Franklin Gothic"/>
              <a:buNone/>
              <a:defRPr b="1">
                <a:latin typeface="Franklin Gothic"/>
                <a:ea typeface="Franklin Gothic"/>
                <a:cs typeface="Franklin Gothic"/>
                <a:sym typeface="Franklin Gothic"/>
              </a:defRPr>
            </a:lvl9pPr>
          </a:lstStyle>
          <a:p>
            <a:r>
              <a:rPr lang="en-US"/>
              <a:t>Presentation Title Goes Here</a:t>
            </a:r>
            <a:endParaRPr/>
          </a:p>
        </p:txBody>
      </p:sp>
      <p:pic>
        <p:nvPicPr>
          <p:cNvPr id="16" name="Google Shape;16;p3"/>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0075867" y="1575634"/>
            <a:ext cx="2116133" cy="4716433"/>
          </a:xfrm>
          <a:prstGeom prst="rect">
            <a:avLst/>
          </a:prstGeom>
          <a:noFill/>
          <a:ln>
            <a:noFill/>
          </a:ln>
        </p:spPr>
      </p:pic>
    </p:spTree>
    <p:extLst>
      <p:ext uri="{BB962C8B-B14F-4D97-AF65-F5344CB8AC3E}">
        <p14:creationId xmlns:p14="http://schemas.microsoft.com/office/powerpoint/2010/main" val="24079799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reserve="1">
  <p:cSld name="1_Title and body">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3550933"/>
            <a:ext cx="5988800" cy="763600"/>
          </a:xfrm>
          <a:prstGeom prst="rect">
            <a:avLst/>
          </a:prstGeom>
        </p:spPr>
        <p:txBody>
          <a:bodyPr spcFirstLastPara="1" wrap="square" lIns="91425" tIns="91425" rIns="91425" bIns="91425" anchor="t" anchorCtr="0">
            <a:noAutofit/>
          </a:bodyPr>
          <a:lstStyle>
            <a:lvl1pPr lvl="0">
              <a:spcBef>
                <a:spcPts val="0"/>
              </a:spcBef>
              <a:spcAft>
                <a:spcPts val="0"/>
              </a:spcAft>
              <a:buClr>
                <a:srgbClr val="5C2684"/>
              </a:buClr>
              <a:buSzPts val="2500"/>
              <a:buFont typeface="Franklin Gothic"/>
              <a:buNone/>
              <a:defRPr sz="3333">
                <a:solidFill>
                  <a:schemeClr val="accent2"/>
                </a:solidFill>
                <a:latin typeface="Franklin Gothic"/>
                <a:ea typeface="Franklin Gothic"/>
                <a:cs typeface="Franklin Gothic"/>
                <a:sym typeface="Franklin Gothic"/>
              </a:defRPr>
            </a:lvl1pPr>
            <a:lvl2pPr lvl="1">
              <a:spcBef>
                <a:spcPts val="0"/>
              </a:spcBef>
              <a:spcAft>
                <a:spcPts val="0"/>
              </a:spcAft>
              <a:buSzPts val="2800"/>
              <a:buFont typeface="Franklin Gothic"/>
              <a:buNone/>
              <a:defRPr>
                <a:latin typeface="Franklin Gothic"/>
                <a:ea typeface="Franklin Gothic"/>
                <a:cs typeface="Franklin Gothic"/>
                <a:sym typeface="Franklin Gothic"/>
              </a:defRPr>
            </a:lvl2pPr>
            <a:lvl3pPr lvl="2">
              <a:spcBef>
                <a:spcPts val="0"/>
              </a:spcBef>
              <a:spcAft>
                <a:spcPts val="0"/>
              </a:spcAft>
              <a:buSzPts val="2800"/>
              <a:buFont typeface="Franklin Gothic"/>
              <a:buNone/>
              <a:defRPr>
                <a:latin typeface="Franklin Gothic"/>
                <a:ea typeface="Franklin Gothic"/>
                <a:cs typeface="Franklin Gothic"/>
                <a:sym typeface="Franklin Gothic"/>
              </a:defRPr>
            </a:lvl3pPr>
            <a:lvl4pPr lvl="3">
              <a:spcBef>
                <a:spcPts val="0"/>
              </a:spcBef>
              <a:spcAft>
                <a:spcPts val="0"/>
              </a:spcAft>
              <a:buSzPts val="2800"/>
              <a:buFont typeface="Franklin Gothic"/>
              <a:buNone/>
              <a:defRPr>
                <a:latin typeface="Franklin Gothic"/>
                <a:ea typeface="Franklin Gothic"/>
                <a:cs typeface="Franklin Gothic"/>
                <a:sym typeface="Franklin Gothic"/>
              </a:defRPr>
            </a:lvl4pPr>
            <a:lvl5pPr lvl="4">
              <a:spcBef>
                <a:spcPts val="0"/>
              </a:spcBef>
              <a:spcAft>
                <a:spcPts val="0"/>
              </a:spcAft>
              <a:buSzPts val="2800"/>
              <a:buFont typeface="Franklin Gothic"/>
              <a:buNone/>
              <a:defRPr>
                <a:latin typeface="Franklin Gothic"/>
                <a:ea typeface="Franklin Gothic"/>
                <a:cs typeface="Franklin Gothic"/>
                <a:sym typeface="Franklin Gothic"/>
              </a:defRPr>
            </a:lvl5pPr>
            <a:lvl6pPr lvl="5">
              <a:spcBef>
                <a:spcPts val="0"/>
              </a:spcBef>
              <a:spcAft>
                <a:spcPts val="0"/>
              </a:spcAft>
              <a:buSzPts val="2800"/>
              <a:buFont typeface="Franklin Gothic"/>
              <a:buNone/>
              <a:defRPr>
                <a:latin typeface="Franklin Gothic"/>
                <a:ea typeface="Franklin Gothic"/>
                <a:cs typeface="Franklin Gothic"/>
                <a:sym typeface="Franklin Gothic"/>
              </a:defRPr>
            </a:lvl6pPr>
            <a:lvl7pPr lvl="6">
              <a:spcBef>
                <a:spcPts val="0"/>
              </a:spcBef>
              <a:spcAft>
                <a:spcPts val="0"/>
              </a:spcAft>
              <a:buSzPts val="2800"/>
              <a:buFont typeface="Franklin Gothic"/>
              <a:buNone/>
              <a:defRPr>
                <a:latin typeface="Franklin Gothic"/>
                <a:ea typeface="Franklin Gothic"/>
                <a:cs typeface="Franklin Gothic"/>
                <a:sym typeface="Franklin Gothic"/>
              </a:defRPr>
            </a:lvl7pPr>
            <a:lvl8pPr lvl="7">
              <a:spcBef>
                <a:spcPts val="0"/>
              </a:spcBef>
              <a:spcAft>
                <a:spcPts val="0"/>
              </a:spcAft>
              <a:buSzPts val="2800"/>
              <a:buFont typeface="Franklin Gothic"/>
              <a:buNone/>
              <a:defRPr>
                <a:latin typeface="Franklin Gothic"/>
                <a:ea typeface="Franklin Gothic"/>
                <a:cs typeface="Franklin Gothic"/>
                <a:sym typeface="Franklin Gothic"/>
              </a:defRPr>
            </a:lvl8pPr>
            <a:lvl9pPr lvl="8">
              <a:spcBef>
                <a:spcPts val="0"/>
              </a:spcBef>
              <a:spcAft>
                <a:spcPts val="0"/>
              </a:spcAft>
              <a:buSzPts val="2800"/>
              <a:buFont typeface="Franklin Gothic"/>
              <a:buNone/>
              <a:defRPr>
                <a:latin typeface="Franklin Gothic"/>
                <a:ea typeface="Franklin Gothic"/>
                <a:cs typeface="Franklin Gothic"/>
                <a:sym typeface="Franklin Gothic"/>
              </a:defRPr>
            </a:lvl9pPr>
          </a:lstStyle>
          <a:p>
            <a:r>
              <a:rPr lang="en-US"/>
              <a:t>Click to edit Master title style</a:t>
            </a:r>
            <a:endParaRPr/>
          </a:p>
        </p:txBody>
      </p:sp>
      <p:sp>
        <p:nvSpPr>
          <p:cNvPr id="15" name="Google Shape;15;p3"/>
          <p:cNvSpPr txBox="1">
            <a:spLocks noGrp="1"/>
          </p:cNvSpPr>
          <p:nvPr>
            <p:ph type="title" idx="2"/>
          </p:nvPr>
        </p:nvSpPr>
        <p:spPr>
          <a:xfrm>
            <a:off x="415600" y="1466800"/>
            <a:ext cx="7680400" cy="20840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5C2684"/>
              </a:buClr>
              <a:buSzPts val="2800"/>
              <a:buFont typeface="Franklin Gothic"/>
              <a:buNone/>
              <a:defRPr b="0">
                <a:solidFill>
                  <a:srgbClr val="5C2684"/>
                </a:solidFill>
                <a:latin typeface="Franklin Gothic Medium" panose="020B0603020102020204" pitchFamily="34" charset="0"/>
                <a:ea typeface="Franklin Gothic Medium" panose="020B0603020102020204" pitchFamily="34" charset="0"/>
                <a:cs typeface="Franklin Gothic"/>
                <a:sym typeface="Franklin Gothic"/>
              </a:defRPr>
            </a:lvl1pPr>
            <a:lvl2pPr lvl="1" rtl="0">
              <a:spcBef>
                <a:spcPts val="0"/>
              </a:spcBef>
              <a:spcAft>
                <a:spcPts val="0"/>
              </a:spcAft>
              <a:buSzPts val="2800"/>
              <a:buFont typeface="Franklin Gothic"/>
              <a:buNone/>
              <a:defRPr b="1">
                <a:latin typeface="Franklin Gothic"/>
                <a:ea typeface="Franklin Gothic"/>
                <a:cs typeface="Franklin Gothic"/>
                <a:sym typeface="Franklin Gothic"/>
              </a:defRPr>
            </a:lvl2pPr>
            <a:lvl3pPr lvl="2" rtl="0">
              <a:spcBef>
                <a:spcPts val="0"/>
              </a:spcBef>
              <a:spcAft>
                <a:spcPts val="0"/>
              </a:spcAft>
              <a:buSzPts val="2800"/>
              <a:buFont typeface="Franklin Gothic"/>
              <a:buNone/>
              <a:defRPr b="1">
                <a:latin typeface="Franklin Gothic"/>
                <a:ea typeface="Franklin Gothic"/>
                <a:cs typeface="Franklin Gothic"/>
                <a:sym typeface="Franklin Gothic"/>
              </a:defRPr>
            </a:lvl3pPr>
            <a:lvl4pPr lvl="3" rtl="0">
              <a:spcBef>
                <a:spcPts val="0"/>
              </a:spcBef>
              <a:spcAft>
                <a:spcPts val="0"/>
              </a:spcAft>
              <a:buSzPts val="2800"/>
              <a:buFont typeface="Franklin Gothic"/>
              <a:buNone/>
              <a:defRPr b="1">
                <a:latin typeface="Franklin Gothic"/>
                <a:ea typeface="Franklin Gothic"/>
                <a:cs typeface="Franklin Gothic"/>
                <a:sym typeface="Franklin Gothic"/>
              </a:defRPr>
            </a:lvl4pPr>
            <a:lvl5pPr lvl="4" rtl="0">
              <a:spcBef>
                <a:spcPts val="0"/>
              </a:spcBef>
              <a:spcAft>
                <a:spcPts val="0"/>
              </a:spcAft>
              <a:buSzPts val="2800"/>
              <a:buFont typeface="Franklin Gothic"/>
              <a:buNone/>
              <a:defRPr b="1">
                <a:latin typeface="Franklin Gothic"/>
                <a:ea typeface="Franklin Gothic"/>
                <a:cs typeface="Franklin Gothic"/>
                <a:sym typeface="Franklin Gothic"/>
              </a:defRPr>
            </a:lvl5pPr>
            <a:lvl6pPr lvl="5" rtl="0">
              <a:spcBef>
                <a:spcPts val="0"/>
              </a:spcBef>
              <a:spcAft>
                <a:spcPts val="0"/>
              </a:spcAft>
              <a:buSzPts val="2800"/>
              <a:buFont typeface="Franklin Gothic"/>
              <a:buNone/>
              <a:defRPr b="1">
                <a:latin typeface="Franklin Gothic"/>
                <a:ea typeface="Franklin Gothic"/>
                <a:cs typeface="Franklin Gothic"/>
                <a:sym typeface="Franklin Gothic"/>
              </a:defRPr>
            </a:lvl6pPr>
            <a:lvl7pPr lvl="6" rtl="0">
              <a:spcBef>
                <a:spcPts val="0"/>
              </a:spcBef>
              <a:spcAft>
                <a:spcPts val="0"/>
              </a:spcAft>
              <a:buSzPts val="2800"/>
              <a:buFont typeface="Franklin Gothic"/>
              <a:buNone/>
              <a:defRPr b="1">
                <a:latin typeface="Franklin Gothic"/>
                <a:ea typeface="Franklin Gothic"/>
                <a:cs typeface="Franklin Gothic"/>
                <a:sym typeface="Franklin Gothic"/>
              </a:defRPr>
            </a:lvl7pPr>
            <a:lvl8pPr lvl="7" rtl="0">
              <a:spcBef>
                <a:spcPts val="0"/>
              </a:spcBef>
              <a:spcAft>
                <a:spcPts val="0"/>
              </a:spcAft>
              <a:buSzPts val="2800"/>
              <a:buFont typeface="Franklin Gothic"/>
              <a:buNone/>
              <a:defRPr b="1">
                <a:latin typeface="Franklin Gothic"/>
                <a:ea typeface="Franklin Gothic"/>
                <a:cs typeface="Franklin Gothic"/>
                <a:sym typeface="Franklin Gothic"/>
              </a:defRPr>
            </a:lvl8pPr>
            <a:lvl9pPr lvl="8" rtl="0">
              <a:spcBef>
                <a:spcPts val="0"/>
              </a:spcBef>
              <a:spcAft>
                <a:spcPts val="0"/>
              </a:spcAft>
              <a:buSzPts val="2800"/>
              <a:buFont typeface="Franklin Gothic"/>
              <a:buNone/>
              <a:defRPr b="1">
                <a:latin typeface="Franklin Gothic"/>
                <a:ea typeface="Franklin Gothic"/>
                <a:cs typeface="Franklin Gothic"/>
                <a:sym typeface="Franklin Gothic"/>
              </a:defRPr>
            </a:lvl9pPr>
          </a:lstStyle>
          <a:p>
            <a:r>
              <a:rPr lang="en-US"/>
              <a:t>Click to edit Master title style</a:t>
            </a:r>
            <a:endParaRPr/>
          </a:p>
        </p:txBody>
      </p:sp>
      <p:pic>
        <p:nvPicPr>
          <p:cNvPr id="16" name="Google Shape;16;p3"/>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0075867" y="1575634"/>
            <a:ext cx="2116133" cy="4716433"/>
          </a:xfrm>
          <a:prstGeom prst="rect">
            <a:avLst/>
          </a:prstGeom>
          <a:noFill/>
          <a:ln>
            <a:noFill/>
          </a:ln>
        </p:spPr>
      </p:pic>
    </p:spTree>
    <p:extLst>
      <p:ext uri="{BB962C8B-B14F-4D97-AF65-F5344CB8AC3E}">
        <p14:creationId xmlns:p14="http://schemas.microsoft.com/office/powerpoint/2010/main" val="8017752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large column" type="twoColTx" preserve="1">
  <p:cSld name="Title and large column">
    <p:spTree>
      <p:nvGrpSpPr>
        <p:cNvPr id="1" name="Shape 18"/>
        <p:cNvGrpSpPr/>
        <p:nvPr/>
      </p:nvGrpSpPr>
      <p:grpSpPr>
        <a:xfrm>
          <a:off x="0" y="0"/>
          <a:ext cx="0" cy="0"/>
          <a:chOff x="0" y="0"/>
          <a:chExt cx="0" cy="0"/>
        </a:xfrm>
      </p:grpSpPr>
      <p:sp>
        <p:nvSpPr>
          <p:cNvPr id="19" name="Google Shape;19;p4"/>
          <p:cNvSpPr txBox="1">
            <a:spLocks noGrp="1"/>
          </p:cNvSpPr>
          <p:nvPr>
            <p:ph type="title"/>
          </p:nvPr>
        </p:nvSpPr>
        <p:spPr>
          <a:xfrm>
            <a:off x="873067" y="604000"/>
            <a:ext cx="955733" cy="6017193"/>
          </a:xfrm>
          <a:prstGeom prst="rect">
            <a:avLst/>
          </a:prstGeom>
        </p:spPr>
        <p:txBody>
          <a:bodyPr spcFirstLastPara="1" vert="vert270" wrap="square" lIns="91425" tIns="91425" rIns="91425" bIns="91425" anchor="t" anchorCtr="0">
            <a:noAutofit/>
          </a:bodyPr>
          <a:lstStyle>
            <a:lvl1pPr lvl="0" algn="ctr">
              <a:spcBef>
                <a:spcPts val="0"/>
              </a:spcBef>
              <a:spcAft>
                <a:spcPts val="0"/>
              </a:spcAft>
              <a:buClr>
                <a:srgbClr val="5C2684"/>
              </a:buClr>
              <a:buSzPts val="2000"/>
              <a:buFont typeface="Franklin Gothic"/>
              <a:buNone/>
              <a:defRPr sz="2667" b="0">
                <a:solidFill>
                  <a:srgbClr val="5C2684"/>
                </a:solidFill>
                <a:latin typeface="Franklin Gothic Medium" panose="020B0603020102020204" pitchFamily="34" charset="0"/>
                <a:ea typeface="Franklin Gothic Medium" panose="020B0603020102020204" pitchFamily="34" charset="0"/>
                <a:cs typeface="Franklin Gothic"/>
                <a:sym typeface="Franklin Gothic"/>
              </a:defRPr>
            </a:lvl1pPr>
            <a:lvl2pPr lvl="1">
              <a:spcBef>
                <a:spcPts val="0"/>
              </a:spcBef>
              <a:spcAft>
                <a:spcPts val="0"/>
              </a:spcAft>
              <a:buSzPts val="2000"/>
              <a:buFont typeface="Franklin Gothic"/>
              <a:buNone/>
              <a:defRPr sz="2667">
                <a:latin typeface="Franklin Gothic"/>
                <a:ea typeface="Franklin Gothic"/>
                <a:cs typeface="Franklin Gothic"/>
                <a:sym typeface="Franklin Gothic"/>
              </a:defRPr>
            </a:lvl2pPr>
            <a:lvl3pPr lvl="2">
              <a:spcBef>
                <a:spcPts val="0"/>
              </a:spcBef>
              <a:spcAft>
                <a:spcPts val="0"/>
              </a:spcAft>
              <a:buSzPts val="2000"/>
              <a:buFont typeface="Franklin Gothic"/>
              <a:buNone/>
              <a:defRPr sz="2667">
                <a:latin typeface="Franklin Gothic"/>
                <a:ea typeface="Franklin Gothic"/>
                <a:cs typeface="Franklin Gothic"/>
                <a:sym typeface="Franklin Gothic"/>
              </a:defRPr>
            </a:lvl3pPr>
            <a:lvl4pPr lvl="3">
              <a:spcBef>
                <a:spcPts val="0"/>
              </a:spcBef>
              <a:spcAft>
                <a:spcPts val="0"/>
              </a:spcAft>
              <a:buSzPts val="2000"/>
              <a:buFont typeface="Franklin Gothic"/>
              <a:buNone/>
              <a:defRPr sz="2667">
                <a:latin typeface="Franklin Gothic"/>
                <a:ea typeface="Franklin Gothic"/>
                <a:cs typeface="Franklin Gothic"/>
                <a:sym typeface="Franklin Gothic"/>
              </a:defRPr>
            </a:lvl4pPr>
            <a:lvl5pPr lvl="4">
              <a:spcBef>
                <a:spcPts val="0"/>
              </a:spcBef>
              <a:spcAft>
                <a:spcPts val="0"/>
              </a:spcAft>
              <a:buSzPts val="2000"/>
              <a:buFont typeface="Franklin Gothic"/>
              <a:buNone/>
              <a:defRPr sz="2667">
                <a:latin typeface="Franklin Gothic"/>
                <a:ea typeface="Franklin Gothic"/>
                <a:cs typeface="Franklin Gothic"/>
                <a:sym typeface="Franklin Gothic"/>
              </a:defRPr>
            </a:lvl5pPr>
            <a:lvl6pPr lvl="5">
              <a:spcBef>
                <a:spcPts val="0"/>
              </a:spcBef>
              <a:spcAft>
                <a:spcPts val="0"/>
              </a:spcAft>
              <a:buSzPts val="2000"/>
              <a:buFont typeface="Franklin Gothic"/>
              <a:buNone/>
              <a:defRPr sz="2667">
                <a:latin typeface="Franklin Gothic"/>
                <a:ea typeface="Franklin Gothic"/>
                <a:cs typeface="Franklin Gothic"/>
                <a:sym typeface="Franklin Gothic"/>
              </a:defRPr>
            </a:lvl6pPr>
            <a:lvl7pPr lvl="6">
              <a:spcBef>
                <a:spcPts val="0"/>
              </a:spcBef>
              <a:spcAft>
                <a:spcPts val="0"/>
              </a:spcAft>
              <a:buSzPts val="2000"/>
              <a:buFont typeface="Franklin Gothic"/>
              <a:buNone/>
              <a:defRPr sz="2667">
                <a:latin typeface="Franklin Gothic"/>
                <a:ea typeface="Franklin Gothic"/>
                <a:cs typeface="Franklin Gothic"/>
                <a:sym typeface="Franklin Gothic"/>
              </a:defRPr>
            </a:lvl7pPr>
            <a:lvl8pPr lvl="7">
              <a:spcBef>
                <a:spcPts val="0"/>
              </a:spcBef>
              <a:spcAft>
                <a:spcPts val="0"/>
              </a:spcAft>
              <a:buSzPts val="2000"/>
              <a:buFont typeface="Franklin Gothic"/>
              <a:buNone/>
              <a:defRPr sz="2667">
                <a:latin typeface="Franklin Gothic"/>
                <a:ea typeface="Franklin Gothic"/>
                <a:cs typeface="Franklin Gothic"/>
                <a:sym typeface="Franklin Gothic"/>
              </a:defRPr>
            </a:lvl8pPr>
            <a:lvl9pPr lvl="8">
              <a:spcBef>
                <a:spcPts val="0"/>
              </a:spcBef>
              <a:spcAft>
                <a:spcPts val="0"/>
              </a:spcAft>
              <a:buSzPts val="2000"/>
              <a:buFont typeface="Franklin Gothic"/>
              <a:buNone/>
              <a:defRPr sz="2667">
                <a:latin typeface="Franklin Gothic"/>
                <a:ea typeface="Franklin Gothic"/>
                <a:cs typeface="Franklin Gothic"/>
                <a:sym typeface="Franklin Gothic"/>
              </a:defRPr>
            </a:lvl9pPr>
          </a:lstStyle>
          <a:p>
            <a:r>
              <a:rPr lang="en-US"/>
              <a:t>Click to edit Master title style</a:t>
            </a:r>
            <a:endParaRPr/>
          </a:p>
        </p:txBody>
      </p:sp>
      <p:sp>
        <p:nvSpPr>
          <p:cNvPr id="20" name="Google Shape;20;p4"/>
          <p:cNvSpPr txBox="1">
            <a:spLocks noGrp="1"/>
          </p:cNvSpPr>
          <p:nvPr>
            <p:ph type="body" idx="1"/>
          </p:nvPr>
        </p:nvSpPr>
        <p:spPr>
          <a:xfrm>
            <a:off x="2103101" y="1536633"/>
            <a:ext cx="9695003" cy="508456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Clr>
                <a:srgbClr val="434343"/>
              </a:buClr>
              <a:buSzPts val="1400"/>
              <a:buFont typeface="Franklin Gothic"/>
              <a:buChar char="●"/>
              <a:defRPr sz="2400">
                <a:solidFill>
                  <a:schemeClr val="bg2"/>
                </a:solidFill>
                <a:latin typeface="Franklin Gothic"/>
                <a:ea typeface="Franklin Gothic"/>
                <a:cs typeface="Franklin Gothic"/>
                <a:sym typeface="Franklin Gothic"/>
              </a:defRPr>
            </a:lvl1pPr>
            <a:lvl2pPr marL="1219170" lvl="1" indent="-423323">
              <a:spcBef>
                <a:spcPts val="2133"/>
              </a:spcBef>
              <a:spcAft>
                <a:spcPts val="0"/>
              </a:spcAft>
              <a:buClr>
                <a:srgbClr val="434343"/>
              </a:buClr>
              <a:buSzPts val="1400"/>
              <a:buFont typeface="Franklin Gothic"/>
              <a:buChar char="○"/>
              <a:defRPr>
                <a:solidFill>
                  <a:srgbClr val="434343"/>
                </a:solidFill>
                <a:latin typeface="Franklin Gothic"/>
                <a:ea typeface="Franklin Gothic"/>
                <a:cs typeface="Franklin Gothic"/>
                <a:sym typeface="Franklin Gothic"/>
              </a:defRPr>
            </a:lvl2pPr>
            <a:lvl3pPr marL="1828754" lvl="2" indent="-423323">
              <a:spcBef>
                <a:spcPts val="2133"/>
              </a:spcBef>
              <a:spcAft>
                <a:spcPts val="0"/>
              </a:spcAft>
              <a:buClr>
                <a:srgbClr val="434343"/>
              </a:buClr>
              <a:buSzPts val="1400"/>
              <a:buFont typeface="Franklin Gothic"/>
              <a:buChar char="■"/>
              <a:defRPr>
                <a:solidFill>
                  <a:srgbClr val="434343"/>
                </a:solidFill>
                <a:latin typeface="Franklin Gothic"/>
                <a:ea typeface="Franklin Gothic"/>
                <a:cs typeface="Franklin Gothic"/>
                <a:sym typeface="Franklin Gothic"/>
              </a:defRPr>
            </a:lvl3pPr>
            <a:lvl4pPr marL="2438339" lvl="3" indent="-423323">
              <a:spcBef>
                <a:spcPts val="2133"/>
              </a:spcBef>
              <a:spcAft>
                <a:spcPts val="0"/>
              </a:spcAft>
              <a:buClr>
                <a:srgbClr val="434343"/>
              </a:buClr>
              <a:buSzPts val="1400"/>
              <a:buFont typeface="Franklin Gothic"/>
              <a:buChar char="●"/>
              <a:defRPr>
                <a:solidFill>
                  <a:srgbClr val="434343"/>
                </a:solidFill>
                <a:latin typeface="Franklin Gothic"/>
                <a:ea typeface="Franklin Gothic"/>
                <a:cs typeface="Franklin Gothic"/>
                <a:sym typeface="Franklin Gothic"/>
              </a:defRPr>
            </a:lvl4pPr>
            <a:lvl5pPr marL="3047924" lvl="4" indent="-423323">
              <a:spcBef>
                <a:spcPts val="2133"/>
              </a:spcBef>
              <a:spcAft>
                <a:spcPts val="0"/>
              </a:spcAft>
              <a:buClr>
                <a:srgbClr val="434343"/>
              </a:buClr>
              <a:buSzPts val="1400"/>
              <a:buFont typeface="Franklin Gothic"/>
              <a:buChar char="○"/>
              <a:defRPr>
                <a:solidFill>
                  <a:srgbClr val="434343"/>
                </a:solidFill>
                <a:latin typeface="Franklin Gothic"/>
                <a:ea typeface="Franklin Gothic"/>
                <a:cs typeface="Franklin Gothic"/>
                <a:sym typeface="Franklin Gothic"/>
              </a:defRPr>
            </a:lvl5pPr>
            <a:lvl6pPr marL="3657509" lvl="5" indent="-423323">
              <a:spcBef>
                <a:spcPts val="2133"/>
              </a:spcBef>
              <a:spcAft>
                <a:spcPts val="0"/>
              </a:spcAft>
              <a:buClr>
                <a:srgbClr val="434343"/>
              </a:buClr>
              <a:buSzPts val="1400"/>
              <a:buFont typeface="Franklin Gothic"/>
              <a:buChar char="■"/>
              <a:defRPr>
                <a:solidFill>
                  <a:srgbClr val="434343"/>
                </a:solidFill>
                <a:latin typeface="Franklin Gothic"/>
                <a:ea typeface="Franklin Gothic"/>
                <a:cs typeface="Franklin Gothic"/>
                <a:sym typeface="Franklin Gothic"/>
              </a:defRPr>
            </a:lvl6pPr>
            <a:lvl7pPr marL="4267093" lvl="6" indent="-423323">
              <a:spcBef>
                <a:spcPts val="2133"/>
              </a:spcBef>
              <a:spcAft>
                <a:spcPts val="0"/>
              </a:spcAft>
              <a:buClr>
                <a:srgbClr val="434343"/>
              </a:buClr>
              <a:buSzPts val="1400"/>
              <a:buFont typeface="Franklin Gothic"/>
              <a:buChar char="●"/>
              <a:defRPr>
                <a:solidFill>
                  <a:srgbClr val="434343"/>
                </a:solidFill>
                <a:latin typeface="Franklin Gothic"/>
                <a:ea typeface="Franklin Gothic"/>
                <a:cs typeface="Franklin Gothic"/>
                <a:sym typeface="Franklin Gothic"/>
              </a:defRPr>
            </a:lvl7pPr>
            <a:lvl8pPr marL="4876678" lvl="7" indent="-423323">
              <a:spcBef>
                <a:spcPts val="2133"/>
              </a:spcBef>
              <a:spcAft>
                <a:spcPts val="0"/>
              </a:spcAft>
              <a:buClr>
                <a:srgbClr val="434343"/>
              </a:buClr>
              <a:buSzPts val="1400"/>
              <a:buFont typeface="Franklin Gothic"/>
              <a:buChar char="○"/>
              <a:defRPr>
                <a:solidFill>
                  <a:srgbClr val="434343"/>
                </a:solidFill>
                <a:latin typeface="Franklin Gothic"/>
                <a:ea typeface="Franklin Gothic"/>
                <a:cs typeface="Franklin Gothic"/>
                <a:sym typeface="Franklin Gothic"/>
              </a:defRPr>
            </a:lvl8pPr>
            <a:lvl9pPr marL="5486263" lvl="8" indent="-423323">
              <a:spcBef>
                <a:spcPts val="2133"/>
              </a:spcBef>
              <a:spcAft>
                <a:spcPts val="2133"/>
              </a:spcAft>
              <a:buClr>
                <a:srgbClr val="434343"/>
              </a:buClr>
              <a:buSzPts val="1400"/>
              <a:buFont typeface="Franklin Gothic"/>
              <a:buChar char="■"/>
              <a:defRPr>
                <a:solidFill>
                  <a:srgbClr val="434343"/>
                </a:solidFill>
                <a:latin typeface="Franklin Gothic"/>
                <a:ea typeface="Franklin Gothic"/>
                <a:cs typeface="Franklin Gothic"/>
                <a:sym typeface="Franklin Gothic"/>
              </a:defRPr>
            </a:lvl9pPr>
          </a:lstStyle>
          <a:p>
            <a:pPr lvl="0"/>
            <a:r>
              <a:rPr lang="en-US"/>
              <a:t>Click to edit Master text styles</a:t>
            </a:r>
          </a:p>
        </p:txBody>
      </p:sp>
      <p:pic>
        <p:nvPicPr>
          <p:cNvPr id="21" name="Google Shape;21;p4"/>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476700" y="365634"/>
            <a:ext cx="1075467" cy="1074701"/>
          </a:xfrm>
          <a:prstGeom prst="rect">
            <a:avLst/>
          </a:prstGeom>
          <a:noFill/>
          <a:ln>
            <a:noFill/>
          </a:ln>
        </p:spPr>
      </p:pic>
      <p:sp>
        <p:nvSpPr>
          <p:cNvPr id="22" name="Google Shape;22;p4"/>
          <p:cNvSpPr txBox="1">
            <a:spLocks noGrp="1"/>
          </p:cNvSpPr>
          <p:nvPr>
            <p:ph type="title" idx="2"/>
          </p:nvPr>
        </p:nvSpPr>
        <p:spPr>
          <a:xfrm>
            <a:off x="2103100" y="604000"/>
            <a:ext cx="7595067" cy="5980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00A7B5"/>
              </a:buClr>
              <a:buSzPts val="1400"/>
              <a:buFont typeface="Franklin Gothic"/>
              <a:buNone/>
              <a:defRPr sz="2667" b="0">
                <a:solidFill>
                  <a:srgbClr val="00A7B5"/>
                </a:solidFill>
                <a:latin typeface="Franklin Gothic Medium" panose="020B0603020102020204" pitchFamily="34" charset="0"/>
                <a:ea typeface="Franklin Gothic Medium" panose="020B0603020102020204" pitchFamily="34" charset="0"/>
                <a:cs typeface="Franklin Gothic"/>
                <a:sym typeface="Franklin Gothic"/>
              </a:defRPr>
            </a:lvl1pPr>
            <a:lvl2pPr lvl="1" rtl="0">
              <a:spcBef>
                <a:spcPts val="0"/>
              </a:spcBef>
              <a:spcAft>
                <a:spcPts val="0"/>
              </a:spcAft>
              <a:buSzPts val="2000"/>
              <a:buFont typeface="Franklin Gothic"/>
              <a:buNone/>
              <a:defRPr sz="2667" b="1">
                <a:latin typeface="Franklin Gothic"/>
                <a:ea typeface="Franklin Gothic"/>
                <a:cs typeface="Franklin Gothic"/>
                <a:sym typeface="Franklin Gothic"/>
              </a:defRPr>
            </a:lvl2pPr>
            <a:lvl3pPr lvl="2" rtl="0">
              <a:spcBef>
                <a:spcPts val="0"/>
              </a:spcBef>
              <a:spcAft>
                <a:spcPts val="0"/>
              </a:spcAft>
              <a:buSzPts val="2000"/>
              <a:buFont typeface="Franklin Gothic"/>
              <a:buNone/>
              <a:defRPr sz="2667" b="1">
                <a:latin typeface="Franklin Gothic"/>
                <a:ea typeface="Franklin Gothic"/>
                <a:cs typeface="Franklin Gothic"/>
                <a:sym typeface="Franklin Gothic"/>
              </a:defRPr>
            </a:lvl3pPr>
            <a:lvl4pPr lvl="3" rtl="0">
              <a:spcBef>
                <a:spcPts val="0"/>
              </a:spcBef>
              <a:spcAft>
                <a:spcPts val="0"/>
              </a:spcAft>
              <a:buSzPts val="2000"/>
              <a:buFont typeface="Franklin Gothic"/>
              <a:buNone/>
              <a:defRPr sz="2667" b="1">
                <a:latin typeface="Franklin Gothic"/>
                <a:ea typeface="Franklin Gothic"/>
                <a:cs typeface="Franklin Gothic"/>
                <a:sym typeface="Franklin Gothic"/>
              </a:defRPr>
            </a:lvl4pPr>
            <a:lvl5pPr lvl="4" rtl="0">
              <a:spcBef>
                <a:spcPts val="0"/>
              </a:spcBef>
              <a:spcAft>
                <a:spcPts val="0"/>
              </a:spcAft>
              <a:buSzPts val="2000"/>
              <a:buFont typeface="Franklin Gothic"/>
              <a:buNone/>
              <a:defRPr sz="2667" b="1">
                <a:latin typeface="Franklin Gothic"/>
                <a:ea typeface="Franklin Gothic"/>
                <a:cs typeface="Franklin Gothic"/>
                <a:sym typeface="Franklin Gothic"/>
              </a:defRPr>
            </a:lvl5pPr>
            <a:lvl6pPr lvl="5" rtl="0">
              <a:spcBef>
                <a:spcPts val="0"/>
              </a:spcBef>
              <a:spcAft>
                <a:spcPts val="0"/>
              </a:spcAft>
              <a:buSzPts val="2000"/>
              <a:buFont typeface="Franklin Gothic"/>
              <a:buNone/>
              <a:defRPr sz="2667" b="1">
                <a:latin typeface="Franklin Gothic"/>
                <a:ea typeface="Franklin Gothic"/>
                <a:cs typeface="Franklin Gothic"/>
                <a:sym typeface="Franklin Gothic"/>
              </a:defRPr>
            </a:lvl6pPr>
            <a:lvl7pPr lvl="6" rtl="0">
              <a:spcBef>
                <a:spcPts val="0"/>
              </a:spcBef>
              <a:spcAft>
                <a:spcPts val="0"/>
              </a:spcAft>
              <a:buSzPts val="2000"/>
              <a:buFont typeface="Franklin Gothic"/>
              <a:buNone/>
              <a:defRPr sz="2667" b="1">
                <a:latin typeface="Franklin Gothic"/>
                <a:ea typeface="Franklin Gothic"/>
                <a:cs typeface="Franklin Gothic"/>
                <a:sym typeface="Franklin Gothic"/>
              </a:defRPr>
            </a:lvl7pPr>
            <a:lvl8pPr lvl="7" rtl="0">
              <a:spcBef>
                <a:spcPts val="0"/>
              </a:spcBef>
              <a:spcAft>
                <a:spcPts val="0"/>
              </a:spcAft>
              <a:buSzPts val="2000"/>
              <a:buFont typeface="Franklin Gothic"/>
              <a:buNone/>
              <a:defRPr sz="2667" b="1">
                <a:latin typeface="Franklin Gothic"/>
                <a:ea typeface="Franklin Gothic"/>
                <a:cs typeface="Franklin Gothic"/>
                <a:sym typeface="Franklin Gothic"/>
              </a:defRPr>
            </a:lvl8pPr>
            <a:lvl9pPr lvl="8" rtl="0">
              <a:spcBef>
                <a:spcPts val="0"/>
              </a:spcBef>
              <a:spcAft>
                <a:spcPts val="0"/>
              </a:spcAft>
              <a:buSzPts val="2000"/>
              <a:buFont typeface="Franklin Gothic"/>
              <a:buNone/>
              <a:defRPr sz="2667" b="1">
                <a:latin typeface="Franklin Gothic"/>
                <a:ea typeface="Franklin Gothic"/>
                <a:cs typeface="Franklin Gothic"/>
                <a:sym typeface="Franklin Gothic"/>
              </a:defRPr>
            </a:lvl9pPr>
          </a:lstStyle>
          <a:p>
            <a:r>
              <a:rPr lang="en-US"/>
              <a:t>Click to edit Master title style</a:t>
            </a:r>
            <a:endParaRPr/>
          </a:p>
        </p:txBody>
      </p:sp>
    </p:spTree>
    <p:extLst>
      <p:ext uri="{BB962C8B-B14F-4D97-AF65-F5344CB8AC3E}">
        <p14:creationId xmlns:p14="http://schemas.microsoft.com/office/powerpoint/2010/main" val="2770361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large column 1" preserve="1">
  <p:cSld name="Title and large column 1">
    <p:spTree>
      <p:nvGrpSpPr>
        <p:cNvPr id="1" name="Shape 30"/>
        <p:cNvGrpSpPr/>
        <p:nvPr/>
      </p:nvGrpSpPr>
      <p:grpSpPr>
        <a:xfrm>
          <a:off x="0" y="0"/>
          <a:ext cx="0" cy="0"/>
          <a:chOff x="0" y="0"/>
          <a:chExt cx="0" cy="0"/>
        </a:xfrm>
      </p:grpSpPr>
      <p:sp>
        <p:nvSpPr>
          <p:cNvPr id="31" name="Google Shape;31;p6"/>
          <p:cNvSpPr txBox="1">
            <a:spLocks noGrp="1"/>
          </p:cNvSpPr>
          <p:nvPr>
            <p:ph type="title"/>
          </p:nvPr>
        </p:nvSpPr>
        <p:spPr>
          <a:xfrm>
            <a:off x="873066" y="604000"/>
            <a:ext cx="6966399" cy="5980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5C2684"/>
              </a:buClr>
              <a:buSzPts val="2000"/>
              <a:buFont typeface="Franklin Gothic"/>
              <a:buNone/>
              <a:defRPr sz="2667" b="1">
                <a:solidFill>
                  <a:srgbClr val="5C2684"/>
                </a:solidFill>
                <a:latin typeface="Franklin Gothic"/>
                <a:ea typeface="Franklin Gothic"/>
                <a:cs typeface="Franklin Gothic"/>
                <a:sym typeface="Franklin Gothic"/>
              </a:defRPr>
            </a:lvl1pPr>
            <a:lvl2pPr lvl="1" rtl="0">
              <a:spcBef>
                <a:spcPts val="0"/>
              </a:spcBef>
              <a:spcAft>
                <a:spcPts val="0"/>
              </a:spcAft>
              <a:buSzPts val="2000"/>
              <a:buFont typeface="Franklin Gothic"/>
              <a:buNone/>
              <a:defRPr sz="2667">
                <a:latin typeface="Franklin Gothic"/>
                <a:ea typeface="Franklin Gothic"/>
                <a:cs typeface="Franklin Gothic"/>
                <a:sym typeface="Franklin Gothic"/>
              </a:defRPr>
            </a:lvl2pPr>
            <a:lvl3pPr lvl="2" rtl="0">
              <a:spcBef>
                <a:spcPts val="0"/>
              </a:spcBef>
              <a:spcAft>
                <a:spcPts val="0"/>
              </a:spcAft>
              <a:buSzPts val="2000"/>
              <a:buFont typeface="Franklin Gothic"/>
              <a:buNone/>
              <a:defRPr sz="2667">
                <a:latin typeface="Franklin Gothic"/>
                <a:ea typeface="Franklin Gothic"/>
                <a:cs typeface="Franklin Gothic"/>
                <a:sym typeface="Franklin Gothic"/>
              </a:defRPr>
            </a:lvl3pPr>
            <a:lvl4pPr lvl="3" rtl="0">
              <a:spcBef>
                <a:spcPts val="0"/>
              </a:spcBef>
              <a:spcAft>
                <a:spcPts val="0"/>
              </a:spcAft>
              <a:buSzPts val="2000"/>
              <a:buFont typeface="Franklin Gothic"/>
              <a:buNone/>
              <a:defRPr sz="2667">
                <a:latin typeface="Franklin Gothic"/>
                <a:ea typeface="Franklin Gothic"/>
                <a:cs typeface="Franklin Gothic"/>
                <a:sym typeface="Franklin Gothic"/>
              </a:defRPr>
            </a:lvl4pPr>
            <a:lvl5pPr lvl="4" rtl="0">
              <a:spcBef>
                <a:spcPts val="0"/>
              </a:spcBef>
              <a:spcAft>
                <a:spcPts val="0"/>
              </a:spcAft>
              <a:buSzPts val="2000"/>
              <a:buFont typeface="Franklin Gothic"/>
              <a:buNone/>
              <a:defRPr sz="2667">
                <a:latin typeface="Franklin Gothic"/>
                <a:ea typeface="Franklin Gothic"/>
                <a:cs typeface="Franklin Gothic"/>
                <a:sym typeface="Franklin Gothic"/>
              </a:defRPr>
            </a:lvl5pPr>
            <a:lvl6pPr lvl="5" rtl="0">
              <a:spcBef>
                <a:spcPts val="0"/>
              </a:spcBef>
              <a:spcAft>
                <a:spcPts val="0"/>
              </a:spcAft>
              <a:buSzPts val="2000"/>
              <a:buFont typeface="Franklin Gothic"/>
              <a:buNone/>
              <a:defRPr sz="2667">
                <a:latin typeface="Franklin Gothic"/>
                <a:ea typeface="Franklin Gothic"/>
                <a:cs typeface="Franklin Gothic"/>
                <a:sym typeface="Franklin Gothic"/>
              </a:defRPr>
            </a:lvl6pPr>
            <a:lvl7pPr lvl="6" rtl="0">
              <a:spcBef>
                <a:spcPts val="0"/>
              </a:spcBef>
              <a:spcAft>
                <a:spcPts val="0"/>
              </a:spcAft>
              <a:buSzPts val="2000"/>
              <a:buFont typeface="Franklin Gothic"/>
              <a:buNone/>
              <a:defRPr sz="2667">
                <a:latin typeface="Franklin Gothic"/>
                <a:ea typeface="Franklin Gothic"/>
                <a:cs typeface="Franklin Gothic"/>
                <a:sym typeface="Franklin Gothic"/>
              </a:defRPr>
            </a:lvl7pPr>
            <a:lvl8pPr lvl="7" rtl="0">
              <a:spcBef>
                <a:spcPts val="0"/>
              </a:spcBef>
              <a:spcAft>
                <a:spcPts val="0"/>
              </a:spcAft>
              <a:buSzPts val="2000"/>
              <a:buFont typeface="Franklin Gothic"/>
              <a:buNone/>
              <a:defRPr sz="2667">
                <a:latin typeface="Franklin Gothic"/>
                <a:ea typeface="Franklin Gothic"/>
                <a:cs typeface="Franklin Gothic"/>
                <a:sym typeface="Franklin Gothic"/>
              </a:defRPr>
            </a:lvl8pPr>
            <a:lvl9pPr lvl="8" rtl="0">
              <a:spcBef>
                <a:spcPts val="0"/>
              </a:spcBef>
              <a:spcAft>
                <a:spcPts val="0"/>
              </a:spcAft>
              <a:buSzPts val="2000"/>
              <a:buFont typeface="Franklin Gothic"/>
              <a:buNone/>
              <a:defRPr sz="2667">
                <a:latin typeface="Franklin Gothic"/>
                <a:ea typeface="Franklin Gothic"/>
                <a:cs typeface="Franklin Gothic"/>
                <a:sym typeface="Franklin Gothic"/>
              </a:defRPr>
            </a:lvl9pPr>
          </a:lstStyle>
          <a:p>
            <a:r>
              <a:rPr lang="en-US"/>
              <a:t>Click to edit Master title style</a:t>
            </a:r>
            <a:endParaRPr/>
          </a:p>
        </p:txBody>
      </p:sp>
      <p:sp>
        <p:nvSpPr>
          <p:cNvPr id="32" name="Google Shape;32;p6"/>
          <p:cNvSpPr txBox="1">
            <a:spLocks noGrp="1"/>
          </p:cNvSpPr>
          <p:nvPr>
            <p:ph type="body" idx="1"/>
          </p:nvPr>
        </p:nvSpPr>
        <p:spPr>
          <a:xfrm>
            <a:off x="873067" y="1968575"/>
            <a:ext cx="6966400" cy="4123259"/>
          </a:xfrm>
          <a:prstGeom prst="rect">
            <a:avLst/>
          </a:prstGeom>
        </p:spPr>
        <p:txBody>
          <a:bodyPr spcFirstLastPara="1" wrap="square" lIns="91425" tIns="91425" rIns="91425" bIns="91425" anchor="t" anchorCtr="0">
            <a:noAutofit/>
          </a:bodyPr>
          <a:lstStyle>
            <a:lvl1pPr marL="609585" lvl="0" indent="-423323" rtl="0">
              <a:spcBef>
                <a:spcPts val="0"/>
              </a:spcBef>
              <a:spcAft>
                <a:spcPts val="0"/>
              </a:spcAft>
              <a:buClr>
                <a:srgbClr val="434343"/>
              </a:buClr>
              <a:buSzPts val="1400"/>
              <a:buFont typeface="Franklin Gothic"/>
              <a:buChar char="●"/>
              <a:defRPr sz="1867">
                <a:solidFill>
                  <a:srgbClr val="434343"/>
                </a:solidFill>
                <a:latin typeface="Franklin Gothic"/>
                <a:ea typeface="Franklin Gothic"/>
                <a:cs typeface="Franklin Gothic"/>
                <a:sym typeface="Franklin Gothic"/>
              </a:defRPr>
            </a:lvl1pPr>
            <a:lvl2pPr marL="1219170" lvl="1" indent="-423323" rtl="0">
              <a:spcBef>
                <a:spcPts val="2133"/>
              </a:spcBef>
              <a:spcAft>
                <a:spcPts val="0"/>
              </a:spcAft>
              <a:buClr>
                <a:srgbClr val="434343"/>
              </a:buClr>
              <a:buSzPts val="1400"/>
              <a:buFont typeface="Franklin Gothic"/>
              <a:buChar char="○"/>
              <a:defRPr>
                <a:solidFill>
                  <a:srgbClr val="434343"/>
                </a:solidFill>
                <a:latin typeface="Franklin Gothic"/>
                <a:ea typeface="Franklin Gothic"/>
                <a:cs typeface="Franklin Gothic"/>
                <a:sym typeface="Franklin Gothic"/>
              </a:defRPr>
            </a:lvl2pPr>
            <a:lvl3pPr marL="1828754" lvl="2" indent="-423323" rtl="0">
              <a:spcBef>
                <a:spcPts val="2133"/>
              </a:spcBef>
              <a:spcAft>
                <a:spcPts val="0"/>
              </a:spcAft>
              <a:buClr>
                <a:srgbClr val="434343"/>
              </a:buClr>
              <a:buSzPts val="1400"/>
              <a:buFont typeface="Franklin Gothic"/>
              <a:buChar char="■"/>
              <a:defRPr>
                <a:solidFill>
                  <a:srgbClr val="434343"/>
                </a:solidFill>
                <a:latin typeface="Franklin Gothic"/>
                <a:ea typeface="Franklin Gothic"/>
                <a:cs typeface="Franklin Gothic"/>
                <a:sym typeface="Franklin Gothic"/>
              </a:defRPr>
            </a:lvl3pPr>
            <a:lvl4pPr marL="2438339" lvl="3" indent="-423323" rtl="0">
              <a:spcBef>
                <a:spcPts val="2133"/>
              </a:spcBef>
              <a:spcAft>
                <a:spcPts val="0"/>
              </a:spcAft>
              <a:buClr>
                <a:srgbClr val="434343"/>
              </a:buClr>
              <a:buSzPts val="1400"/>
              <a:buFont typeface="Franklin Gothic"/>
              <a:buChar char="●"/>
              <a:defRPr>
                <a:solidFill>
                  <a:srgbClr val="434343"/>
                </a:solidFill>
                <a:latin typeface="Franklin Gothic"/>
                <a:ea typeface="Franklin Gothic"/>
                <a:cs typeface="Franklin Gothic"/>
                <a:sym typeface="Franklin Gothic"/>
              </a:defRPr>
            </a:lvl4pPr>
            <a:lvl5pPr marL="3047924" lvl="4" indent="-423323" rtl="0">
              <a:spcBef>
                <a:spcPts val="2133"/>
              </a:spcBef>
              <a:spcAft>
                <a:spcPts val="0"/>
              </a:spcAft>
              <a:buClr>
                <a:srgbClr val="434343"/>
              </a:buClr>
              <a:buSzPts val="1400"/>
              <a:buFont typeface="Franklin Gothic"/>
              <a:buChar char="○"/>
              <a:defRPr>
                <a:solidFill>
                  <a:srgbClr val="434343"/>
                </a:solidFill>
                <a:latin typeface="Franklin Gothic"/>
                <a:ea typeface="Franklin Gothic"/>
                <a:cs typeface="Franklin Gothic"/>
                <a:sym typeface="Franklin Gothic"/>
              </a:defRPr>
            </a:lvl5pPr>
            <a:lvl6pPr marL="3657509" lvl="5" indent="-423323" rtl="0">
              <a:spcBef>
                <a:spcPts val="2133"/>
              </a:spcBef>
              <a:spcAft>
                <a:spcPts val="0"/>
              </a:spcAft>
              <a:buClr>
                <a:srgbClr val="434343"/>
              </a:buClr>
              <a:buSzPts val="1400"/>
              <a:buFont typeface="Franklin Gothic"/>
              <a:buChar char="■"/>
              <a:defRPr>
                <a:solidFill>
                  <a:srgbClr val="434343"/>
                </a:solidFill>
                <a:latin typeface="Franklin Gothic"/>
                <a:ea typeface="Franklin Gothic"/>
                <a:cs typeface="Franklin Gothic"/>
                <a:sym typeface="Franklin Gothic"/>
              </a:defRPr>
            </a:lvl6pPr>
            <a:lvl7pPr marL="4267093" lvl="6" indent="-423323" rtl="0">
              <a:spcBef>
                <a:spcPts val="2133"/>
              </a:spcBef>
              <a:spcAft>
                <a:spcPts val="0"/>
              </a:spcAft>
              <a:buClr>
                <a:srgbClr val="434343"/>
              </a:buClr>
              <a:buSzPts val="1400"/>
              <a:buFont typeface="Franklin Gothic"/>
              <a:buChar char="●"/>
              <a:defRPr>
                <a:solidFill>
                  <a:srgbClr val="434343"/>
                </a:solidFill>
                <a:latin typeface="Franklin Gothic"/>
                <a:ea typeface="Franklin Gothic"/>
                <a:cs typeface="Franklin Gothic"/>
                <a:sym typeface="Franklin Gothic"/>
              </a:defRPr>
            </a:lvl7pPr>
            <a:lvl8pPr marL="4876678" lvl="7" indent="-423323" rtl="0">
              <a:spcBef>
                <a:spcPts val="2133"/>
              </a:spcBef>
              <a:spcAft>
                <a:spcPts val="0"/>
              </a:spcAft>
              <a:buClr>
                <a:srgbClr val="434343"/>
              </a:buClr>
              <a:buSzPts val="1400"/>
              <a:buFont typeface="Franklin Gothic"/>
              <a:buChar char="○"/>
              <a:defRPr>
                <a:solidFill>
                  <a:srgbClr val="434343"/>
                </a:solidFill>
                <a:latin typeface="Franklin Gothic"/>
                <a:ea typeface="Franklin Gothic"/>
                <a:cs typeface="Franklin Gothic"/>
                <a:sym typeface="Franklin Gothic"/>
              </a:defRPr>
            </a:lvl8pPr>
            <a:lvl9pPr marL="5486263" lvl="8" indent="-423323" rtl="0">
              <a:spcBef>
                <a:spcPts val="2133"/>
              </a:spcBef>
              <a:spcAft>
                <a:spcPts val="2133"/>
              </a:spcAft>
              <a:buClr>
                <a:srgbClr val="434343"/>
              </a:buClr>
              <a:buSzPts val="1400"/>
              <a:buFont typeface="Franklin Gothic"/>
              <a:buChar char="■"/>
              <a:defRPr>
                <a:solidFill>
                  <a:srgbClr val="434343"/>
                </a:solidFill>
                <a:latin typeface="Franklin Gothic"/>
                <a:ea typeface="Franklin Gothic"/>
                <a:cs typeface="Franklin Gothic"/>
                <a:sym typeface="Franklin Gothic"/>
              </a:defRPr>
            </a:lvl9pPr>
          </a:lstStyle>
          <a:p>
            <a:pPr lvl="0"/>
            <a:r>
              <a:rPr lang="en-US"/>
              <a:t>Click to edit Master text styles</a:t>
            </a:r>
          </a:p>
        </p:txBody>
      </p:sp>
      <p:pic>
        <p:nvPicPr>
          <p:cNvPr id="33" name="Google Shape;33;p6"/>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476700" y="365634"/>
            <a:ext cx="1075467" cy="1074701"/>
          </a:xfrm>
          <a:prstGeom prst="rect">
            <a:avLst/>
          </a:prstGeom>
          <a:noFill/>
          <a:ln>
            <a:noFill/>
          </a:ln>
        </p:spPr>
      </p:pic>
      <p:sp>
        <p:nvSpPr>
          <p:cNvPr id="34" name="Google Shape;34;p6"/>
          <p:cNvSpPr txBox="1">
            <a:spLocks noGrp="1"/>
          </p:cNvSpPr>
          <p:nvPr>
            <p:ph type="title" idx="2"/>
          </p:nvPr>
        </p:nvSpPr>
        <p:spPr>
          <a:xfrm>
            <a:off x="873065" y="1322312"/>
            <a:ext cx="6966400" cy="525953"/>
          </a:xfrm>
          <a:prstGeom prst="rect">
            <a:avLst/>
          </a:prstGeom>
        </p:spPr>
        <p:txBody>
          <a:bodyPr spcFirstLastPara="1" wrap="square" lIns="91425" tIns="91425" rIns="91425" bIns="91425" anchor="t" anchorCtr="0">
            <a:noAutofit/>
          </a:bodyPr>
          <a:lstStyle>
            <a:lvl1pPr lvl="0" rtl="0">
              <a:spcBef>
                <a:spcPts val="0"/>
              </a:spcBef>
              <a:spcAft>
                <a:spcPts val="0"/>
              </a:spcAft>
              <a:buClr>
                <a:srgbClr val="00A7B5"/>
              </a:buClr>
              <a:buSzPts val="1400"/>
              <a:buFont typeface="Franklin Gothic"/>
              <a:buNone/>
              <a:defRPr sz="1867" b="1">
                <a:solidFill>
                  <a:srgbClr val="00A7B5"/>
                </a:solidFill>
                <a:latin typeface="Franklin Gothic"/>
                <a:ea typeface="Franklin Gothic"/>
                <a:cs typeface="Franklin Gothic"/>
                <a:sym typeface="Franklin Gothic"/>
              </a:defRPr>
            </a:lvl1pPr>
            <a:lvl2pPr lvl="1" rtl="0">
              <a:spcBef>
                <a:spcPts val="0"/>
              </a:spcBef>
              <a:spcAft>
                <a:spcPts val="0"/>
              </a:spcAft>
              <a:buSzPts val="2000"/>
              <a:buFont typeface="Franklin Gothic"/>
              <a:buNone/>
              <a:defRPr sz="2667" b="1">
                <a:latin typeface="Franklin Gothic"/>
                <a:ea typeface="Franklin Gothic"/>
                <a:cs typeface="Franklin Gothic"/>
                <a:sym typeface="Franklin Gothic"/>
              </a:defRPr>
            </a:lvl2pPr>
            <a:lvl3pPr lvl="2" rtl="0">
              <a:spcBef>
                <a:spcPts val="0"/>
              </a:spcBef>
              <a:spcAft>
                <a:spcPts val="0"/>
              </a:spcAft>
              <a:buSzPts val="2000"/>
              <a:buFont typeface="Franklin Gothic"/>
              <a:buNone/>
              <a:defRPr sz="2667" b="1">
                <a:latin typeface="Franklin Gothic"/>
                <a:ea typeface="Franklin Gothic"/>
                <a:cs typeface="Franklin Gothic"/>
                <a:sym typeface="Franklin Gothic"/>
              </a:defRPr>
            </a:lvl3pPr>
            <a:lvl4pPr lvl="3" rtl="0">
              <a:spcBef>
                <a:spcPts val="0"/>
              </a:spcBef>
              <a:spcAft>
                <a:spcPts val="0"/>
              </a:spcAft>
              <a:buSzPts val="2000"/>
              <a:buFont typeface="Franklin Gothic"/>
              <a:buNone/>
              <a:defRPr sz="2667" b="1">
                <a:latin typeface="Franklin Gothic"/>
                <a:ea typeface="Franklin Gothic"/>
                <a:cs typeface="Franklin Gothic"/>
                <a:sym typeface="Franklin Gothic"/>
              </a:defRPr>
            </a:lvl4pPr>
            <a:lvl5pPr lvl="4" rtl="0">
              <a:spcBef>
                <a:spcPts val="0"/>
              </a:spcBef>
              <a:spcAft>
                <a:spcPts val="0"/>
              </a:spcAft>
              <a:buSzPts val="2000"/>
              <a:buFont typeface="Franklin Gothic"/>
              <a:buNone/>
              <a:defRPr sz="2667" b="1">
                <a:latin typeface="Franklin Gothic"/>
                <a:ea typeface="Franklin Gothic"/>
                <a:cs typeface="Franklin Gothic"/>
                <a:sym typeface="Franklin Gothic"/>
              </a:defRPr>
            </a:lvl5pPr>
            <a:lvl6pPr lvl="5" rtl="0">
              <a:spcBef>
                <a:spcPts val="0"/>
              </a:spcBef>
              <a:spcAft>
                <a:spcPts val="0"/>
              </a:spcAft>
              <a:buSzPts val="2000"/>
              <a:buFont typeface="Franklin Gothic"/>
              <a:buNone/>
              <a:defRPr sz="2667" b="1">
                <a:latin typeface="Franklin Gothic"/>
                <a:ea typeface="Franklin Gothic"/>
                <a:cs typeface="Franklin Gothic"/>
                <a:sym typeface="Franklin Gothic"/>
              </a:defRPr>
            </a:lvl6pPr>
            <a:lvl7pPr lvl="6" rtl="0">
              <a:spcBef>
                <a:spcPts val="0"/>
              </a:spcBef>
              <a:spcAft>
                <a:spcPts val="0"/>
              </a:spcAft>
              <a:buSzPts val="2000"/>
              <a:buFont typeface="Franklin Gothic"/>
              <a:buNone/>
              <a:defRPr sz="2667" b="1">
                <a:latin typeface="Franklin Gothic"/>
                <a:ea typeface="Franklin Gothic"/>
                <a:cs typeface="Franklin Gothic"/>
                <a:sym typeface="Franklin Gothic"/>
              </a:defRPr>
            </a:lvl7pPr>
            <a:lvl8pPr lvl="7" rtl="0">
              <a:spcBef>
                <a:spcPts val="0"/>
              </a:spcBef>
              <a:spcAft>
                <a:spcPts val="0"/>
              </a:spcAft>
              <a:buSzPts val="2000"/>
              <a:buFont typeface="Franklin Gothic"/>
              <a:buNone/>
              <a:defRPr sz="2667" b="1">
                <a:latin typeface="Franklin Gothic"/>
                <a:ea typeface="Franklin Gothic"/>
                <a:cs typeface="Franklin Gothic"/>
                <a:sym typeface="Franklin Gothic"/>
              </a:defRPr>
            </a:lvl8pPr>
            <a:lvl9pPr lvl="8" rtl="0">
              <a:spcBef>
                <a:spcPts val="0"/>
              </a:spcBef>
              <a:spcAft>
                <a:spcPts val="0"/>
              </a:spcAft>
              <a:buSzPts val="2000"/>
              <a:buFont typeface="Franklin Gothic"/>
              <a:buNone/>
              <a:defRPr sz="2667" b="1">
                <a:latin typeface="Franklin Gothic"/>
                <a:ea typeface="Franklin Gothic"/>
                <a:cs typeface="Franklin Gothic"/>
                <a:sym typeface="Franklin Gothic"/>
              </a:defRPr>
            </a:lvl9pPr>
          </a:lstStyle>
          <a:p>
            <a:r>
              <a:rPr lang="en-US"/>
              <a:t>Click to edit Master title style</a:t>
            </a:r>
            <a:endParaRPr/>
          </a:p>
        </p:txBody>
      </p:sp>
      <p:pic>
        <p:nvPicPr>
          <p:cNvPr id="35" name="Google Shape;35;p6"/>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8082067" y="1848264"/>
            <a:ext cx="3946135" cy="3949160"/>
          </a:xfrm>
          <a:prstGeom prst="rect">
            <a:avLst/>
          </a:prstGeom>
          <a:noFill/>
          <a:ln>
            <a:noFill/>
          </a:ln>
        </p:spPr>
      </p:pic>
      <p:sp>
        <p:nvSpPr>
          <p:cNvPr id="36" name="Google Shape;36;p6"/>
          <p:cNvSpPr txBox="1">
            <a:spLocks noGrp="1"/>
          </p:cNvSpPr>
          <p:nvPr>
            <p:ph type="body" idx="3"/>
          </p:nvPr>
        </p:nvSpPr>
        <p:spPr>
          <a:xfrm>
            <a:off x="8922533" y="2999651"/>
            <a:ext cx="2265200" cy="1646400"/>
          </a:xfrm>
          <a:prstGeom prst="rect">
            <a:avLst/>
          </a:prstGeom>
        </p:spPr>
        <p:txBody>
          <a:bodyPr spcFirstLastPara="1" wrap="square" lIns="91425" tIns="91425" rIns="91425" bIns="91425" anchor="t" anchorCtr="0">
            <a:noAutofit/>
          </a:bodyPr>
          <a:lstStyle>
            <a:lvl1pPr marL="122764" lvl="0" indent="-122764" rtl="0">
              <a:spcBef>
                <a:spcPts val="0"/>
              </a:spcBef>
              <a:spcAft>
                <a:spcPts val="0"/>
              </a:spcAft>
              <a:buClr>
                <a:srgbClr val="434343"/>
              </a:buClr>
              <a:buSzPts val="1000"/>
              <a:buFont typeface="Arial" panose="020B0604020202020204" pitchFamily="34" charset="0"/>
              <a:buChar char="•"/>
              <a:defRPr sz="1333">
                <a:solidFill>
                  <a:srgbClr val="434343"/>
                </a:solidFill>
                <a:latin typeface="Franklin Gothic"/>
                <a:ea typeface="Franklin Gothic"/>
                <a:cs typeface="Franklin Gothic"/>
                <a:sym typeface="Franklin Gothic"/>
              </a:defRPr>
            </a:lvl1pPr>
            <a:lvl2pPr marL="1219170" lvl="1" indent="-389457" rtl="0">
              <a:spcBef>
                <a:spcPts val="2133"/>
              </a:spcBef>
              <a:spcAft>
                <a:spcPts val="0"/>
              </a:spcAft>
              <a:buClr>
                <a:srgbClr val="434343"/>
              </a:buClr>
              <a:buSzPts val="1000"/>
              <a:buFont typeface="Franklin Gothic"/>
              <a:buChar char="○"/>
              <a:defRPr sz="1333">
                <a:solidFill>
                  <a:srgbClr val="434343"/>
                </a:solidFill>
                <a:latin typeface="Franklin Gothic"/>
                <a:ea typeface="Franklin Gothic"/>
                <a:cs typeface="Franklin Gothic"/>
                <a:sym typeface="Franklin Gothic"/>
              </a:defRPr>
            </a:lvl2pPr>
            <a:lvl3pPr marL="1828754" lvl="2" indent="-389457" rtl="0">
              <a:spcBef>
                <a:spcPts val="2133"/>
              </a:spcBef>
              <a:spcAft>
                <a:spcPts val="0"/>
              </a:spcAft>
              <a:buClr>
                <a:srgbClr val="434343"/>
              </a:buClr>
              <a:buSzPts val="1000"/>
              <a:buFont typeface="Franklin Gothic"/>
              <a:buChar char="■"/>
              <a:defRPr sz="1333">
                <a:solidFill>
                  <a:srgbClr val="434343"/>
                </a:solidFill>
                <a:latin typeface="Franklin Gothic"/>
                <a:ea typeface="Franklin Gothic"/>
                <a:cs typeface="Franklin Gothic"/>
                <a:sym typeface="Franklin Gothic"/>
              </a:defRPr>
            </a:lvl3pPr>
            <a:lvl4pPr marL="2438339" lvl="3" indent="-389457" rtl="0">
              <a:spcBef>
                <a:spcPts val="2133"/>
              </a:spcBef>
              <a:spcAft>
                <a:spcPts val="0"/>
              </a:spcAft>
              <a:buClr>
                <a:srgbClr val="434343"/>
              </a:buClr>
              <a:buSzPts val="1000"/>
              <a:buFont typeface="Franklin Gothic"/>
              <a:buChar char="●"/>
              <a:defRPr sz="1333">
                <a:solidFill>
                  <a:srgbClr val="434343"/>
                </a:solidFill>
                <a:latin typeface="Franklin Gothic"/>
                <a:ea typeface="Franklin Gothic"/>
                <a:cs typeface="Franklin Gothic"/>
                <a:sym typeface="Franklin Gothic"/>
              </a:defRPr>
            </a:lvl4pPr>
            <a:lvl5pPr marL="3047924" lvl="4" indent="-389457" rtl="0">
              <a:spcBef>
                <a:spcPts val="2133"/>
              </a:spcBef>
              <a:spcAft>
                <a:spcPts val="0"/>
              </a:spcAft>
              <a:buClr>
                <a:srgbClr val="434343"/>
              </a:buClr>
              <a:buSzPts val="1000"/>
              <a:buFont typeface="Franklin Gothic"/>
              <a:buChar char="○"/>
              <a:defRPr sz="1333">
                <a:solidFill>
                  <a:srgbClr val="434343"/>
                </a:solidFill>
                <a:latin typeface="Franklin Gothic"/>
                <a:ea typeface="Franklin Gothic"/>
                <a:cs typeface="Franklin Gothic"/>
                <a:sym typeface="Franklin Gothic"/>
              </a:defRPr>
            </a:lvl5pPr>
            <a:lvl6pPr marL="3657509" lvl="5" indent="-389457" rtl="0">
              <a:spcBef>
                <a:spcPts val="2133"/>
              </a:spcBef>
              <a:spcAft>
                <a:spcPts val="0"/>
              </a:spcAft>
              <a:buClr>
                <a:srgbClr val="434343"/>
              </a:buClr>
              <a:buSzPts val="1000"/>
              <a:buFont typeface="Franklin Gothic"/>
              <a:buChar char="■"/>
              <a:defRPr sz="1333">
                <a:solidFill>
                  <a:srgbClr val="434343"/>
                </a:solidFill>
                <a:latin typeface="Franklin Gothic"/>
                <a:ea typeface="Franklin Gothic"/>
                <a:cs typeface="Franklin Gothic"/>
                <a:sym typeface="Franklin Gothic"/>
              </a:defRPr>
            </a:lvl6pPr>
            <a:lvl7pPr marL="4267093" lvl="6" indent="-389457" rtl="0">
              <a:spcBef>
                <a:spcPts val="2133"/>
              </a:spcBef>
              <a:spcAft>
                <a:spcPts val="0"/>
              </a:spcAft>
              <a:buClr>
                <a:srgbClr val="434343"/>
              </a:buClr>
              <a:buSzPts val="1000"/>
              <a:buFont typeface="Franklin Gothic"/>
              <a:buChar char="●"/>
              <a:defRPr sz="1333">
                <a:solidFill>
                  <a:srgbClr val="434343"/>
                </a:solidFill>
                <a:latin typeface="Franklin Gothic"/>
                <a:ea typeface="Franklin Gothic"/>
                <a:cs typeface="Franklin Gothic"/>
                <a:sym typeface="Franklin Gothic"/>
              </a:defRPr>
            </a:lvl7pPr>
            <a:lvl8pPr marL="4876678" lvl="7" indent="-389457" rtl="0">
              <a:spcBef>
                <a:spcPts val="2133"/>
              </a:spcBef>
              <a:spcAft>
                <a:spcPts val="0"/>
              </a:spcAft>
              <a:buClr>
                <a:srgbClr val="434343"/>
              </a:buClr>
              <a:buSzPts val="1000"/>
              <a:buFont typeface="Franklin Gothic"/>
              <a:buChar char="○"/>
              <a:defRPr sz="1333">
                <a:solidFill>
                  <a:srgbClr val="434343"/>
                </a:solidFill>
                <a:latin typeface="Franklin Gothic"/>
                <a:ea typeface="Franklin Gothic"/>
                <a:cs typeface="Franklin Gothic"/>
                <a:sym typeface="Franklin Gothic"/>
              </a:defRPr>
            </a:lvl8pPr>
            <a:lvl9pPr marL="5486263" lvl="8" indent="-389457" rtl="0">
              <a:spcBef>
                <a:spcPts val="2133"/>
              </a:spcBef>
              <a:spcAft>
                <a:spcPts val="2133"/>
              </a:spcAft>
              <a:buClr>
                <a:srgbClr val="434343"/>
              </a:buClr>
              <a:buSzPts val="1000"/>
              <a:buFont typeface="Franklin Gothic"/>
              <a:buChar char="■"/>
              <a:defRPr sz="1333">
                <a:solidFill>
                  <a:srgbClr val="434343"/>
                </a:solidFill>
                <a:latin typeface="Franklin Gothic"/>
                <a:ea typeface="Franklin Gothic"/>
                <a:cs typeface="Franklin Gothic"/>
                <a:sym typeface="Franklin Gothic"/>
              </a:defRPr>
            </a:lvl9pPr>
          </a:lstStyle>
          <a:p>
            <a:pPr lvl="0"/>
            <a:r>
              <a:rPr lang="en-US"/>
              <a:t>Click to edit Master text styles</a:t>
            </a:r>
          </a:p>
        </p:txBody>
      </p:sp>
      <p:pic>
        <p:nvPicPr>
          <p:cNvPr id="37" name="Google Shape;37;p6"/>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9864832" y="159394"/>
            <a:ext cx="2131643" cy="828937"/>
          </a:xfrm>
          <a:prstGeom prst="rect">
            <a:avLst/>
          </a:prstGeom>
          <a:noFill/>
          <a:ln>
            <a:noFill/>
          </a:ln>
        </p:spPr>
      </p:pic>
    </p:spTree>
    <p:extLst>
      <p:ext uri="{BB962C8B-B14F-4D97-AF65-F5344CB8AC3E}">
        <p14:creationId xmlns:p14="http://schemas.microsoft.com/office/powerpoint/2010/main" val="34595202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large column 2" preserve="1">
  <p:cSld name="Title and large column 2">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752968" y="604000"/>
            <a:ext cx="9088033" cy="5980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5C2684"/>
              </a:buClr>
              <a:buSzPts val="2000"/>
              <a:buFont typeface="Franklin Gothic"/>
              <a:buNone/>
              <a:defRPr sz="2667" b="1">
                <a:solidFill>
                  <a:srgbClr val="5C2684"/>
                </a:solidFill>
                <a:latin typeface="Franklin Gothic"/>
                <a:ea typeface="Franklin Gothic"/>
                <a:cs typeface="Franklin Gothic"/>
                <a:sym typeface="Franklin Gothic"/>
              </a:defRPr>
            </a:lvl1pPr>
            <a:lvl2pPr lvl="1" rtl="0">
              <a:spcBef>
                <a:spcPts val="0"/>
              </a:spcBef>
              <a:spcAft>
                <a:spcPts val="0"/>
              </a:spcAft>
              <a:buSzPts val="2000"/>
              <a:buFont typeface="Franklin Gothic"/>
              <a:buNone/>
              <a:defRPr sz="2667">
                <a:latin typeface="Franklin Gothic"/>
                <a:ea typeface="Franklin Gothic"/>
                <a:cs typeface="Franklin Gothic"/>
                <a:sym typeface="Franklin Gothic"/>
              </a:defRPr>
            </a:lvl2pPr>
            <a:lvl3pPr lvl="2" rtl="0">
              <a:spcBef>
                <a:spcPts val="0"/>
              </a:spcBef>
              <a:spcAft>
                <a:spcPts val="0"/>
              </a:spcAft>
              <a:buSzPts val="2000"/>
              <a:buFont typeface="Franklin Gothic"/>
              <a:buNone/>
              <a:defRPr sz="2667">
                <a:latin typeface="Franklin Gothic"/>
                <a:ea typeface="Franklin Gothic"/>
                <a:cs typeface="Franklin Gothic"/>
                <a:sym typeface="Franklin Gothic"/>
              </a:defRPr>
            </a:lvl3pPr>
            <a:lvl4pPr lvl="3" rtl="0">
              <a:spcBef>
                <a:spcPts val="0"/>
              </a:spcBef>
              <a:spcAft>
                <a:spcPts val="0"/>
              </a:spcAft>
              <a:buSzPts val="2000"/>
              <a:buFont typeface="Franklin Gothic"/>
              <a:buNone/>
              <a:defRPr sz="2667">
                <a:latin typeface="Franklin Gothic"/>
                <a:ea typeface="Franklin Gothic"/>
                <a:cs typeface="Franklin Gothic"/>
                <a:sym typeface="Franklin Gothic"/>
              </a:defRPr>
            </a:lvl4pPr>
            <a:lvl5pPr lvl="4" rtl="0">
              <a:spcBef>
                <a:spcPts val="0"/>
              </a:spcBef>
              <a:spcAft>
                <a:spcPts val="0"/>
              </a:spcAft>
              <a:buSzPts val="2000"/>
              <a:buFont typeface="Franklin Gothic"/>
              <a:buNone/>
              <a:defRPr sz="2667">
                <a:latin typeface="Franklin Gothic"/>
                <a:ea typeface="Franklin Gothic"/>
                <a:cs typeface="Franklin Gothic"/>
                <a:sym typeface="Franklin Gothic"/>
              </a:defRPr>
            </a:lvl5pPr>
            <a:lvl6pPr lvl="5" rtl="0">
              <a:spcBef>
                <a:spcPts val="0"/>
              </a:spcBef>
              <a:spcAft>
                <a:spcPts val="0"/>
              </a:spcAft>
              <a:buSzPts val="2000"/>
              <a:buFont typeface="Franklin Gothic"/>
              <a:buNone/>
              <a:defRPr sz="2667">
                <a:latin typeface="Franklin Gothic"/>
                <a:ea typeface="Franklin Gothic"/>
                <a:cs typeface="Franklin Gothic"/>
                <a:sym typeface="Franklin Gothic"/>
              </a:defRPr>
            </a:lvl6pPr>
            <a:lvl7pPr lvl="6" rtl="0">
              <a:spcBef>
                <a:spcPts val="0"/>
              </a:spcBef>
              <a:spcAft>
                <a:spcPts val="0"/>
              </a:spcAft>
              <a:buSzPts val="2000"/>
              <a:buFont typeface="Franklin Gothic"/>
              <a:buNone/>
              <a:defRPr sz="2667">
                <a:latin typeface="Franklin Gothic"/>
                <a:ea typeface="Franklin Gothic"/>
                <a:cs typeface="Franklin Gothic"/>
                <a:sym typeface="Franklin Gothic"/>
              </a:defRPr>
            </a:lvl7pPr>
            <a:lvl8pPr lvl="7" rtl="0">
              <a:spcBef>
                <a:spcPts val="0"/>
              </a:spcBef>
              <a:spcAft>
                <a:spcPts val="0"/>
              </a:spcAft>
              <a:buSzPts val="2000"/>
              <a:buFont typeface="Franklin Gothic"/>
              <a:buNone/>
              <a:defRPr sz="2667">
                <a:latin typeface="Franklin Gothic"/>
                <a:ea typeface="Franklin Gothic"/>
                <a:cs typeface="Franklin Gothic"/>
                <a:sym typeface="Franklin Gothic"/>
              </a:defRPr>
            </a:lvl8pPr>
            <a:lvl9pPr lvl="8" rtl="0">
              <a:spcBef>
                <a:spcPts val="0"/>
              </a:spcBef>
              <a:spcAft>
                <a:spcPts val="0"/>
              </a:spcAft>
              <a:buSzPts val="2000"/>
              <a:buFont typeface="Franklin Gothic"/>
              <a:buNone/>
              <a:defRPr sz="2667">
                <a:latin typeface="Franklin Gothic"/>
                <a:ea typeface="Franklin Gothic"/>
                <a:cs typeface="Franklin Gothic"/>
                <a:sym typeface="Franklin Gothic"/>
              </a:defRPr>
            </a:lvl9pPr>
          </a:lstStyle>
          <a:p>
            <a:r>
              <a:rPr lang="en-US"/>
              <a:t>Click to edit Master title style</a:t>
            </a:r>
            <a:endParaRPr/>
          </a:p>
        </p:txBody>
      </p:sp>
      <p:sp>
        <p:nvSpPr>
          <p:cNvPr id="26" name="Google Shape;26;p5"/>
          <p:cNvSpPr txBox="1">
            <a:spLocks noGrp="1"/>
          </p:cNvSpPr>
          <p:nvPr>
            <p:ph type="body" idx="1"/>
          </p:nvPr>
        </p:nvSpPr>
        <p:spPr>
          <a:xfrm>
            <a:off x="5000200" y="1440335"/>
            <a:ext cx="4840800" cy="4651399"/>
          </a:xfrm>
          <a:prstGeom prst="rect">
            <a:avLst/>
          </a:prstGeom>
        </p:spPr>
        <p:txBody>
          <a:bodyPr spcFirstLastPara="1" wrap="square" lIns="91425" tIns="91425" rIns="91425" bIns="91425" anchor="t" anchorCtr="0">
            <a:noAutofit/>
          </a:bodyPr>
          <a:lstStyle>
            <a:lvl1pPr marL="355591" lvl="0" indent="-169329" rtl="0">
              <a:spcBef>
                <a:spcPts val="0"/>
              </a:spcBef>
              <a:spcAft>
                <a:spcPts val="0"/>
              </a:spcAft>
              <a:buClrTx/>
              <a:buSzPts val="1400"/>
              <a:buFont typeface="Arial" panose="020B0604020202020204" pitchFamily="34" charset="0"/>
              <a:buChar char="•"/>
              <a:defRPr sz="1867">
                <a:solidFill>
                  <a:schemeClr val="bg2"/>
                </a:solidFill>
                <a:latin typeface="Franklin Gothic"/>
                <a:ea typeface="Franklin Gothic"/>
                <a:cs typeface="Franklin Gothic"/>
                <a:sym typeface="Franklin Gothic"/>
              </a:defRPr>
            </a:lvl1pPr>
            <a:lvl2pPr marL="795847" lvl="1" indent="0" rtl="0">
              <a:spcBef>
                <a:spcPts val="2133"/>
              </a:spcBef>
              <a:spcAft>
                <a:spcPts val="0"/>
              </a:spcAft>
              <a:buClr>
                <a:srgbClr val="434343"/>
              </a:buClr>
              <a:buSzPts val="1400"/>
              <a:buFont typeface="Franklin Gothic"/>
              <a:buNone/>
              <a:defRPr>
                <a:solidFill>
                  <a:srgbClr val="434343"/>
                </a:solidFill>
                <a:latin typeface="Franklin Gothic"/>
                <a:ea typeface="Franklin Gothic"/>
                <a:cs typeface="Franklin Gothic"/>
                <a:sym typeface="Franklin Gothic"/>
              </a:defRPr>
            </a:lvl2pPr>
            <a:lvl3pPr marL="1828754" lvl="2" indent="-423323" rtl="0">
              <a:spcBef>
                <a:spcPts val="2133"/>
              </a:spcBef>
              <a:spcAft>
                <a:spcPts val="0"/>
              </a:spcAft>
              <a:buClr>
                <a:srgbClr val="434343"/>
              </a:buClr>
              <a:buSzPts val="1400"/>
              <a:buFont typeface="Franklin Gothic"/>
              <a:buChar char="■"/>
              <a:defRPr>
                <a:solidFill>
                  <a:srgbClr val="434343"/>
                </a:solidFill>
                <a:latin typeface="Franklin Gothic"/>
                <a:ea typeface="Franklin Gothic"/>
                <a:cs typeface="Franklin Gothic"/>
                <a:sym typeface="Franklin Gothic"/>
              </a:defRPr>
            </a:lvl3pPr>
            <a:lvl4pPr marL="2438339" lvl="3" indent="-423323" rtl="0">
              <a:spcBef>
                <a:spcPts val="2133"/>
              </a:spcBef>
              <a:spcAft>
                <a:spcPts val="0"/>
              </a:spcAft>
              <a:buClr>
                <a:srgbClr val="434343"/>
              </a:buClr>
              <a:buSzPts val="1400"/>
              <a:buFont typeface="Franklin Gothic"/>
              <a:buChar char="●"/>
              <a:defRPr>
                <a:solidFill>
                  <a:srgbClr val="434343"/>
                </a:solidFill>
                <a:latin typeface="Franklin Gothic"/>
                <a:ea typeface="Franklin Gothic"/>
                <a:cs typeface="Franklin Gothic"/>
                <a:sym typeface="Franklin Gothic"/>
              </a:defRPr>
            </a:lvl4pPr>
            <a:lvl5pPr marL="3047924" lvl="4" indent="-423323" rtl="0">
              <a:spcBef>
                <a:spcPts val="2133"/>
              </a:spcBef>
              <a:spcAft>
                <a:spcPts val="0"/>
              </a:spcAft>
              <a:buClr>
                <a:srgbClr val="434343"/>
              </a:buClr>
              <a:buSzPts val="1400"/>
              <a:buFont typeface="Franklin Gothic"/>
              <a:buChar char="○"/>
              <a:defRPr>
                <a:solidFill>
                  <a:srgbClr val="434343"/>
                </a:solidFill>
                <a:latin typeface="Franklin Gothic"/>
                <a:ea typeface="Franklin Gothic"/>
                <a:cs typeface="Franklin Gothic"/>
                <a:sym typeface="Franklin Gothic"/>
              </a:defRPr>
            </a:lvl5pPr>
            <a:lvl6pPr marL="3657509" lvl="5" indent="-423323" rtl="0">
              <a:spcBef>
                <a:spcPts val="2133"/>
              </a:spcBef>
              <a:spcAft>
                <a:spcPts val="0"/>
              </a:spcAft>
              <a:buClr>
                <a:srgbClr val="434343"/>
              </a:buClr>
              <a:buSzPts val="1400"/>
              <a:buFont typeface="Franklin Gothic"/>
              <a:buChar char="■"/>
              <a:defRPr>
                <a:solidFill>
                  <a:srgbClr val="434343"/>
                </a:solidFill>
                <a:latin typeface="Franklin Gothic"/>
                <a:ea typeface="Franklin Gothic"/>
                <a:cs typeface="Franklin Gothic"/>
                <a:sym typeface="Franklin Gothic"/>
              </a:defRPr>
            </a:lvl6pPr>
            <a:lvl7pPr marL="4267093" lvl="6" indent="-423323" rtl="0">
              <a:spcBef>
                <a:spcPts val="2133"/>
              </a:spcBef>
              <a:spcAft>
                <a:spcPts val="0"/>
              </a:spcAft>
              <a:buClr>
                <a:srgbClr val="434343"/>
              </a:buClr>
              <a:buSzPts val="1400"/>
              <a:buFont typeface="Franklin Gothic"/>
              <a:buChar char="●"/>
              <a:defRPr>
                <a:solidFill>
                  <a:srgbClr val="434343"/>
                </a:solidFill>
                <a:latin typeface="Franklin Gothic"/>
                <a:ea typeface="Franklin Gothic"/>
                <a:cs typeface="Franklin Gothic"/>
                <a:sym typeface="Franklin Gothic"/>
              </a:defRPr>
            </a:lvl7pPr>
            <a:lvl8pPr marL="4876678" lvl="7" indent="-423323" rtl="0">
              <a:spcBef>
                <a:spcPts val="2133"/>
              </a:spcBef>
              <a:spcAft>
                <a:spcPts val="0"/>
              </a:spcAft>
              <a:buClr>
                <a:srgbClr val="434343"/>
              </a:buClr>
              <a:buSzPts val="1400"/>
              <a:buFont typeface="Franklin Gothic"/>
              <a:buChar char="○"/>
              <a:defRPr>
                <a:solidFill>
                  <a:srgbClr val="434343"/>
                </a:solidFill>
                <a:latin typeface="Franklin Gothic"/>
                <a:ea typeface="Franklin Gothic"/>
                <a:cs typeface="Franklin Gothic"/>
                <a:sym typeface="Franklin Gothic"/>
              </a:defRPr>
            </a:lvl8pPr>
            <a:lvl9pPr marL="5486263" lvl="8" indent="-423323" rtl="0">
              <a:spcBef>
                <a:spcPts val="2133"/>
              </a:spcBef>
              <a:spcAft>
                <a:spcPts val="2133"/>
              </a:spcAft>
              <a:buClr>
                <a:srgbClr val="434343"/>
              </a:buClr>
              <a:buSzPts val="1400"/>
              <a:buFont typeface="Franklin Gothic"/>
              <a:buChar char="■"/>
              <a:defRPr>
                <a:solidFill>
                  <a:srgbClr val="434343"/>
                </a:solidFill>
                <a:latin typeface="Franklin Gothic"/>
                <a:ea typeface="Franklin Gothic"/>
                <a:cs typeface="Franklin Gothic"/>
                <a:sym typeface="Franklin Gothic"/>
              </a:defRPr>
            </a:lvl9pPr>
          </a:lstStyle>
          <a:p>
            <a:pPr lvl="0"/>
            <a:r>
              <a:rPr lang="en-US"/>
              <a:t>Click to edit Master text styles</a:t>
            </a:r>
          </a:p>
        </p:txBody>
      </p:sp>
      <p:pic>
        <p:nvPicPr>
          <p:cNvPr id="27" name="Google Shape;27;p5"/>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476700" y="365634"/>
            <a:ext cx="1075467" cy="1074701"/>
          </a:xfrm>
          <a:prstGeom prst="rect">
            <a:avLst/>
          </a:prstGeom>
          <a:noFill/>
          <a:ln>
            <a:noFill/>
          </a:ln>
        </p:spPr>
      </p:pic>
      <p:sp>
        <p:nvSpPr>
          <p:cNvPr id="28" name="Google Shape;28;p5"/>
          <p:cNvSpPr txBox="1">
            <a:spLocks noGrp="1"/>
          </p:cNvSpPr>
          <p:nvPr>
            <p:ph type="title" idx="2"/>
          </p:nvPr>
        </p:nvSpPr>
        <p:spPr>
          <a:xfrm>
            <a:off x="752967" y="1440335"/>
            <a:ext cx="4119600" cy="4651396"/>
          </a:xfrm>
          <a:prstGeom prst="rect">
            <a:avLst/>
          </a:prstGeom>
        </p:spPr>
        <p:txBody>
          <a:bodyPr spcFirstLastPara="1" wrap="square" lIns="91425" tIns="91425" rIns="91425" bIns="91425" anchor="t" anchorCtr="0">
            <a:noAutofit/>
          </a:bodyPr>
          <a:lstStyle>
            <a:lvl1pPr lvl="0" rtl="0">
              <a:spcBef>
                <a:spcPts val="0"/>
              </a:spcBef>
              <a:spcAft>
                <a:spcPts val="0"/>
              </a:spcAft>
              <a:buClr>
                <a:srgbClr val="00A7B5"/>
              </a:buClr>
              <a:buSzPts val="1400"/>
              <a:buFont typeface="Franklin Gothic"/>
              <a:buNone/>
              <a:defRPr sz="1867" b="1">
                <a:solidFill>
                  <a:srgbClr val="00A7B5"/>
                </a:solidFill>
                <a:latin typeface="Franklin Gothic"/>
                <a:ea typeface="Franklin Gothic"/>
                <a:cs typeface="Franklin Gothic"/>
                <a:sym typeface="Franklin Gothic"/>
              </a:defRPr>
            </a:lvl1pPr>
            <a:lvl2pPr lvl="1" rtl="0">
              <a:spcBef>
                <a:spcPts val="0"/>
              </a:spcBef>
              <a:spcAft>
                <a:spcPts val="0"/>
              </a:spcAft>
              <a:buSzPts val="2000"/>
              <a:buFont typeface="Franklin Gothic"/>
              <a:buNone/>
              <a:defRPr sz="2667" b="1">
                <a:latin typeface="Franklin Gothic"/>
                <a:ea typeface="Franklin Gothic"/>
                <a:cs typeface="Franklin Gothic"/>
                <a:sym typeface="Franklin Gothic"/>
              </a:defRPr>
            </a:lvl2pPr>
            <a:lvl3pPr lvl="2" rtl="0">
              <a:spcBef>
                <a:spcPts val="0"/>
              </a:spcBef>
              <a:spcAft>
                <a:spcPts val="0"/>
              </a:spcAft>
              <a:buSzPts val="2000"/>
              <a:buFont typeface="Franklin Gothic"/>
              <a:buNone/>
              <a:defRPr sz="2667" b="1">
                <a:latin typeface="Franklin Gothic"/>
                <a:ea typeface="Franklin Gothic"/>
                <a:cs typeface="Franklin Gothic"/>
                <a:sym typeface="Franklin Gothic"/>
              </a:defRPr>
            </a:lvl3pPr>
            <a:lvl4pPr lvl="3" rtl="0">
              <a:spcBef>
                <a:spcPts val="0"/>
              </a:spcBef>
              <a:spcAft>
                <a:spcPts val="0"/>
              </a:spcAft>
              <a:buSzPts val="2000"/>
              <a:buFont typeface="Franklin Gothic"/>
              <a:buNone/>
              <a:defRPr sz="2667" b="1">
                <a:latin typeface="Franklin Gothic"/>
                <a:ea typeface="Franklin Gothic"/>
                <a:cs typeface="Franklin Gothic"/>
                <a:sym typeface="Franklin Gothic"/>
              </a:defRPr>
            </a:lvl4pPr>
            <a:lvl5pPr lvl="4" rtl="0">
              <a:spcBef>
                <a:spcPts val="0"/>
              </a:spcBef>
              <a:spcAft>
                <a:spcPts val="0"/>
              </a:spcAft>
              <a:buSzPts val="2000"/>
              <a:buFont typeface="Franklin Gothic"/>
              <a:buNone/>
              <a:defRPr sz="2667" b="1">
                <a:latin typeface="Franklin Gothic"/>
                <a:ea typeface="Franklin Gothic"/>
                <a:cs typeface="Franklin Gothic"/>
                <a:sym typeface="Franklin Gothic"/>
              </a:defRPr>
            </a:lvl5pPr>
            <a:lvl6pPr lvl="5" rtl="0">
              <a:spcBef>
                <a:spcPts val="0"/>
              </a:spcBef>
              <a:spcAft>
                <a:spcPts val="0"/>
              </a:spcAft>
              <a:buSzPts val="2000"/>
              <a:buFont typeface="Franklin Gothic"/>
              <a:buNone/>
              <a:defRPr sz="2667" b="1">
                <a:latin typeface="Franklin Gothic"/>
                <a:ea typeface="Franklin Gothic"/>
                <a:cs typeface="Franklin Gothic"/>
                <a:sym typeface="Franklin Gothic"/>
              </a:defRPr>
            </a:lvl6pPr>
            <a:lvl7pPr lvl="6" rtl="0">
              <a:spcBef>
                <a:spcPts val="0"/>
              </a:spcBef>
              <a:spcAft>
                <a:spcPts val="0"/>
              </a:spcAft>
              <a:buSzPts val="2000"/>
              <a:buFont typeface="Franklin Gothic"/>
              <a:buNone/>
              <a:defRPr sz="2667" b="1">
                <a:latin typeface="Franklin Gothic"/>
                <a:ea typeface="Franklin Gothic"/>
                <a:cs typeface="Franklin Gothic"/>
                <a:sym typeface="Franklin Gothic"/>
              </a:defRPr>
            </a:lvl7pPr>
            <a:lvl8pPr lvl="7" rtl="0">
              <a:spcBef>
                <a:spcPts val="0"/>
              </a:spcBef>
              <a:spcAft>
                <a:spcPts val="0"/>
              </a:spcAft>
              <a:buSzPts val="2000"/>
              <a:buFont typeface="Franklin Gothic"/>
              <a:buNone/>
              <a:defRPr sz="2667" b="1">
                <a:latin typeface="Franklin Gothic"/>
                <a:ea typeface="Franklin Gothic"/>
                <a:cs typeface="Franklin Gothic"/>
                <a:sym typeface="Franklin Gothic"/>
              </a:defRPr>
            </a:lvl8pPr>
            <a:lvl9pPr lvl="8" rtl="0">
              <a:spcBef>
                <a:spcPts val="0"/>
              </a:spcBef>
              <a:spcAft>
                <a:spcPts val="0"/>
              </a:spcAft>
              <a:buSzPts val="2000"/>
              <a:buFont typeface="Franklin Gothic"/>
              <a:buNone/>
              <a:defRPr sz="2667" b="1">
                <a:latin typeface="Franklin Gothic"/>
                <a:ea typeface="Franklin Gothic"/>
                <a:cs typeface="Franklin Gothic"/>
                <a:sym typeface="Franklin Gothic"/>
              </a:defRPr>
            </a:lvl9pPr>
          </a:lstStyle>
          <a:p>
            <a:r>
              <a:rPr lang="en-US"/>
              <a:t>Click to edit Master title style</a:t>
            </a:r>
            <a:endParaRPr/>
          </a:p>
        </p:txBody>
      </p:sp>
    </p:spTree>
    <p:extLst>
      <p:ext uri="{BB962C8B-B14F-4D97-AF65-F5344CB8AC3E}">
        <p14:creationId xmlns:p14="http://schemas.microsoft.com/office/powerpoint/2010/main" val="1380173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slide 1">
  <p:cSld name="Title slide 1">
    <p:spTree>
      <p:nvGrpSpPr>
        <p:cNvPr id="1" name="Shape 42"/>
        <p:cNvGrpSpPr/>
        <p:nvPr/>
      </p:nvGrpSpPr>
      <p:grpSpPr>
        <a:xfrm>
          <a:off x="0" y="0"/>
          <a:ext cx="0" cy="0"/>
          <a:chOff x="0" y="0"/>
          <a:chExt cx="0" cy="0"/>
        </a:xfrm>
      </p:grpSpPr>
      <p:sp>
        <p:nvSpPr>
          <p:cNvPr id="43" name="Google Shape;43;p8"/>
          <p:cNvSpPr txBox="1">
            <a:spLocks noGrp="1"/>
          </p:cNvSpPr>
          <p:nvPr>
            <p:ph type="ctrTitle"/>
          </p:nvPr>
        </p:nvSpPr>
        <p:spPr>
          <a:xfrm>
            <a:off x="734067" y="380301"/>
            <a:ext cx="7580477" cy="3130299"/>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5C2684"/>
              </a:buClr>
              <a:buSzPts val="5200"/>
              <a:buFont typeface="Franklin Gothic"/>
              <a:buNone/>
              <a:defRPr sz="6933" b="0">
                <a:solidFill>
                  <a:srgbClr val="5C2684"/>
                </a:solidFill>
                <a:latin typeface="Franklin Gothic Heavy" panose="020B0903020102020204" pitchFamily="34" charset="0"/>
                <a:ea typeface="Franklin Gothic Heavy" panose="020B0903020102020204" pitchFamily="34" charset="0"/>
                <a:cs typeface="Franklin Gothic"/>
                <a:sym typeface="Franklin Gothic"/>
              </a:defRPr>
            </a:lvl1pPr>
            <a:lvl2pPr lvl="1" algn="ctr" rtl="0">
              <a:spcBef>
                <a:spcPts val="0"/>
              </a:spcBef>
              <a:spcAft>
                <a:spcPts val="0"/>
              </a:spcAft>
              <a:buSzPts val="5200"/>
              <a:buFont typeface="Franklin Gothic"/>
              <a:buNone/>
              <a:defRPr sz="6933">
                <a:latin typeface="Franklin Gothic"/>
                <a:ea typeface="Franklin Gothic"/>
                <a:cs typeface="Franklin Gothic"/>
                <a:sym typeface="Franklin Gothic"/>
              </a:defRPr>
            </a:lvl2pPr>
            <a:lvl3pPr lvl="2" algn="ctr" rtl="0">
              <a:spcBef>
                <a:spcPts val="0"/>
              </a:spcBef>
              <a:spcAft>
                <a:spcPts val="0"/>
              </a:spcAft>
              <a:buSzPts val="5200"/>
              <a:buFont typeface="Franklin Gothic"/>
              <a:buNone/>
              <a:defRPr sz="6933">
                <a:latin typeface="Franklin Gothic"/>
                <a:ea typeface="Franklin Gothic"/>
                <a:cs typeface="Franklin Gothic"/>
                <a:sym typeface="Franklin Gothic"/>
              </a:defRPr>
            </a:lvl3pPr>
            <a:lvl4pPr lvl="3" algn="ctr" rtl="0">
              <a:spcBef>
                <a:spcPts val="0"/>
              </a:spcBef>
              <a:spcAft>
                <a:spcPts val="0"/>
              </a:spcAft>
              <a:buSzPts val="5200"/>
              <a:buFont typeface="Franklin Gothic"/>
              <a:buNone/>
              <a:defRPr sz="6933">
                <a:latin typeface="Franklin Gothic"/>
                <a:ea typeface="Franklin Gothic"/>
                <a:cs typeface="Franklin Gothic"/>
                <a:sym typeface="Franklin Gothic"/>
              </a:defRPr>
            </a:lvl4pPr>
            <a:lvl5pPr lvl="4" algn="ctr" rtl="0">
              <a:spcBef>
                <a:spcPts val="0"/>
              </a:spcBef>
              <a:spcAft>
                <a:spcPts val="0"/>
              </a:spcAft>
              <a:buSzPts val="5200"/>
              <a:buFont typeface="Franklin Gothic"/>
              <a:buNone/>
              <a:defRPr sz="6933">
                <a:latin typeface="Franklin Gothic"/>
                <a:ea typeface="Franklin Gothic"/>
                <a:cs typeface="Franklin Gothic"/>
                <a:sym typeface="Franklin Gothic"/>
              </a:defRPr>
            </a:lvl5pPr>
            <a:lvl6pPr lvl="5" algn="ctr" rtl="0">
              <a:spcBef>
                <a:spcPts val="0"/>
              </a:spcBef>
              <a:spcAft>
                <a:spcPts val="0"/>
              </a:spcAft>
              <a:buSzPts val="5200"/>
              <a:buFont typeface="Franklin Gothic"/>
              <a:buNone/>
              <a:defRPr sz="6933">
                <a:latin typeface="Franklin Gothic"/>
                <a:ea typeface="Franklin Gothic"/>
                <a:cs typeface="Franklin Gothic"/>
                <a:sym typeface="Franklin Gothic"/>
              </a:defRPr>
            </a:lvl6pPr>
            <a:lvl7pPr lvl="6" algn="ctr" rtl="0">
              <a:spcBef>
                <a:spcPts val="0"/>
              </a:spcBef>
              <a:spcAft>
                <a:spcPts val="0"/>
              </a:spcAft>
              <a:buSzPts val="5200"/>
              <a:buFont typeface="Franklin Gothic"/>
              <a:buNone/>
              <a:defRPr sz="6933">
                <a:latin typeface="Franklin Gothic"/>
                <a:ea typeface="Franklin Gothic"/>
                <a:cs typeface="Franklin Gothic"/>
                <a:sym typeface="Franklin Gothic"/>
              </a:defRPr>
            </a:lvl7pPr>
            <a:lvl8pPr lvl="7" algn="ctr" rtl="0">
              <a:spcBef>
                <a:spcPts val="0"/>
              </a:spcBef>
              <a:spcAft>
                <a:spcPts val="0"/>
              </a:spcAft>
              <a:buSzPts val="5200"/>
              <a:buFont typeface="Franklin Gothic"/>
              <a:buNone/>
              <a:defRPr sz="6933">
                <a:latin typeface="Franklin Gothic"/>
                <a:ea typeface="Franklin Gothic"/>
                <a:cs typeface="Franklin Gothic"/>
                <a:sym typeface="Franklin Gothic"/>
              </a:defRPr>
            </a:lvl8pPr>
            <a:lvl9pPr lvl="8" algn="ctr" rtl="0">
              <a:spcBef>
                <a:spcPts val="0"/>
              </a:spcBef>
              <a:spcAft>
                <a:spcPts val="0"/>
              </a:spcAft>
              <a:buSzPts val="5200"/>
              <a:buFont typeface="Franklin Gothic"/>
              <a:buNone/>
              <a:defRPr sz="6933">
                <a:latin typeface="Franklin Gothic"/>
                <a:ea typeface="Franklin Gothic"/>
                <a:cs typeface="Franklin Gothic"/>
                <a:sym typeface="Franklin Gothic"/>
              </a:defRPr>
            </a:lvl9pPr>
          </a:lstStyle>
          <a:p>
            <a:r>
              <a:rPr lang="en-US"/>
              <a:t>Click to edit Master title style</a:t>
            </a:r>
            <a:endParaRPr/>
          </a:p>
        </p:txBody>
      </p:sp>
      <p:pic>
        <p:nvPicPr>
          <p:cNvPr id="44" name="Google Shape;44;p8"/>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0075867" y="1575634"/>
            <a:ext cx="2116133" cy="4716433"/>
          </a:xfrm>
          <a:prstGeom prst="rect">
            <a:avLst/>
          </a:prstGeom>
          <a:noFill/>
          <a:ln>
            <a:noFill/>
          </a:ln>
        </p:spPr>
      </p:pic>
      <p:cxnSp>
        <p:nvCxnSpPr>
          <p:cNvPr id="45" name="Google Shape;45;p8"/>
          <p:cNvCxnSpPr/>
          <p:nvPr/>
        </p:nvCxnSpPr>
        <p:spPr>
          <a:xfrm rot="10800000" flipH="1">
            <a:off x="734067" y="3723400"/>
            <a:ext cx="2415200" cy="10800"/>
          </a:xfrm>
          <a:prstGeom prst="straightConnector1">
            <a:avLst/>
          </a:prstGeom>
          <a:noFill/>
          <a:ln w="76200" cap="flat" cmpd="sng">
            <a:solidFill>
              <a:srgbClr val="00A7B5"/>
            </a:solidFill>
            <a:prstDash val="solid"/>
            <a:round/>
            <a:headEnd type="none" w="med" len="med"/>
            <a:tailEnd type="none" w="med" len="med"/>
          </a:ln>
        </p:spPr>
      </p:cxnSp>
      <p:sp>
        <p:nvSpPr>
          <p:cNvPr id="47" name="Google Shape;47;p8"/>
          <p:cNvSpPr txBox="1"/>
          <p:nvPr/>
        </p:nvSpPr>
        <p:spPr>
          <a:xfrm>
            <a:off x="1093033" y="-280500"/>
            <a:ext cx="5571600" cy="6500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endParaRPr sz="2400"/>
          </a:p>
        </p:txBody>
      </p:sp>
      <p:sp>
        <p:nvSpPr>
          <p:cNvPr id="48" name="Google Shape;48;p8"/>
          <p:cNvSpPr txBox="1">
            <a:spLocks noGrp="1"/>
          </p:cNvSpPr>
          <p:nvPr>
            <p:ph type="body" idx="1"/>
          </p:nvPr>
        </p:nvSpPr>
        <p:spPr>
          <a:xfrm>
            <a:off x="873067" y="3994867"/>
            <a:ext cx="6729600" cy="454400"/>
          </a:xfrm>
          <a:prstGeom prst="rect">
            <a:avLst/>
          </a:prstGeom>
        </p:spPr>
        <p:txBody>
          <a:bodyPr spcFirstLastPara="1" wrap="square" lIns="91425" tIns="91425" rIns="91425" bIns="91425" anchor="t" anchorCtr="0">
            <a:noAutofit/>
          </a:bodyPr>
          <a:lstStyle>
            <a:lvl1pPr marL="186262" lvl="0" indent="0" rtl="0">
              <a:spcBef>
                <a:spcPts val="0"/>
              </a:spcBef>
              <a:spcAft>
                <a:spcPts val="0"/>
              </a:spcAft>
              <a:buClr>
                <a:srgbClr val="434343"/>
              </a:buClr>
              <a:buSzPts val="1400"/>
              <a:buFont typeface="Franklin Gothic"/>
              <a:buNone/>
              <a:defRPr sz="1867">
                <a:solidFill>
                  <a:schemeClr val="accent2"/>
                </a:solidFill>
                <a:latin typeface="Franklin Gothic"/>
                <a:ea typeface="Franklin Gothic"/>
                <a:cs typeface="Franklin Gothic"/>
                <a:sym typeface="Franklin Gothic"/>
              </a:defRPr>
            </a:lvl1pPr>
            <a:lvl2pPr marL="1219170" lvl="1" indent="-423323" rtl="0">
              <a:spcBef>
                <a:spcPts val="2133"/>
              </a:spcBef>
              <a:spcAft>
                <a:spcPts val="0"/>
              </a:spcAft>
              <a:buClr>
                <a:srgbClr val="434343"/>
              </a:buClr>
              <a:buSzPts val="1400"/>
              <a:buFont typeface="Franklin Gothic"/>
              <a:buChar char="○"/>
              <a:defRPr>
                <a:solidFill>
                  <a:srgbClr val="434343"/>
                </a:solidFill>
                <a:latin typeface="Franklin Gothic"/>
                <a:ea typeface="Franklin Gothic"/>
                <a:cs typeface="Franklin Gothic"/>
                <a:sym typeface="Franklin Gothic"/>
              </a:defRPr>
            </a:lvl2pPr>
            <a:lvl3pPr marL="1828754" lvl="2" indent="-423323" rtl="0">
              <a:spcBef>
                <a:spcPts val="2133"/>
              </a:spcBef>
              <a:spcAft>
                <a:spcPts val="0"/>
              </a:spcAft>
              <a:buClr>
                <a:srgbClr val="434343"/>
              </a:buClr>
              <a:buSzPts val="1400"/>
              <a:buFont typeface="Franklin Gothic"/>
              <a:buChar char="■"/>
              <a:defRPr>
                <a:solidFill>
                  <a:srgbClr val="434343"/>
                </a:solidFill>
                <a:latin typeface="Franklin Gothic"/>
                <a:ea typeface="Franklin Gothic"/>
                <a:cs typeface="Franklin Gothic"/>
                <a:sym typeface="Franklin Gothic"/>
              </a:defRPr>
            </a:lvl3pPr>
            <a:lvl4pPr marL="2438339" lvl="3" indent="-423323" rtl="0">
              <a:spcBef>
                <a:spcPts val="2133"/>
              </a:spcBef>
              <a:spcAft>
                <a:spcPts val="0"/>
              </a:spcAft>
              <a:buClr>
                <a:srgbClr val="434343"/>
              </a:buClr>
              <a:buSzPts val="1400"/>
              <a:buFont typeface="Franklin Gothic"/>
              <a:buChar char="●"/>
              <a:defRPr>
                <a:solidFill>
                  <a:srgbClr val="434343"/>
                </a:solidFill>
                <a:latin typeface="Franklin Gothic"/>
                <a:ea typeface="Franklin Gothic"/>
                <a:cs typeface="Franklin Gothic"/>
                <a:sym typeface="Franklin Gothic"/>
              </a:defRPr>
            </a:lvl4pPr>
            <a:lvl5pPr marL="3047924" lvl="4" indent="-423323" rtl="0">
              <a:spcBef>
                <a:spcPts val="2133"/>
              </a:spcBef>
              <a:spcAft>
                <a:spcPts val="0"/>
              </a:spcAft>
              <a:buClr>
                <a:srgbClr val="434343"/>
              </a:buClr>
              <a:buSzPts val="1400"/>
              <a:buFont typeface="Franklin Gothic"/>
              <a:buChar char="○"/>
              <a:defRPr>
                <a:solidFill>
                  <a:srgbClr val="434343"/>
                </a:solidFill>
                <a:latin typeface="Franklin Gothic"/>
                <a:ea typeface="Franklin Gothic"/>
                <a:cs typeface="Franklin Gothic"/>
                <a:sym typeface="Franklin Gothic"/>
              </a:defRPr>
            </a:lvl5pPr>
            <a:lvl6pPr marL="3657509" lvl="5" indent="-423323" rtl="0">
              <a:spcBef>
                <a:spcPts val="2133"/>
              </a:spcBef>
              <a:spcAft>
                <a:spcPts val="0"/>
              </a:spcAft>
              <a:buClr>
                <a:srgbClr val="434343"/>
              </a:buClr>
              <a:buSzPts val="1400"/>
              <a:buFont typeface="Franklin Gothic"/>
              <a:buChar char="■"/>
              <a:defRPr>
                <a:solidFill>
                  <a:srgbClr val="434343"/>
                </a:solidFill>
                <a:latin typeface="Franklin Gothic"/>
                <a:ea typeface="Franklin Gothic"/>
                <a:cs typeface="Franklin Gothic"/>
                <a:sym typeface="Franklin Gothic"/>
              </a:defRPr>
            </a:lvl6pPr>
            <a:lvl7pPr marL="4267093" lvl="6" indent="-423323" rtl="0">
              <a:spcBef>
                <a:spcPts val="2133"/>
              </a:spcBef>
              <a:spcAft>
                <a:spcPts val="0"/>
              </a:spcAft>
              <a:buClr>
                <a:srgbClr val="434343"/>
              </a:buClr>
              <a:buSzPts val="1400"/>
              <a:buFont typeface="Franklin Gothic"/>
              <a:buChar char="●"/>
              <a:defRPr>
                <a:solidFill>
                  <a:srgbClr val="434343"/>
                </a:solidFill>
                <a:latin typeface="Franklin Gothic"/>
                <a:ea typeface="Franklin Gothic"/>
                <a:cs typeface="Franklin Gothic"/>
                <a:sym typeface="Franklin Gothic"/>
              </a:defRPr>
            </a:lvl7pPr>
            <a:lvl8pPr marL="4876678" lvl="7" indent="-423323" rtl="0">
              <a:spcBef>
                <a:spcPts val="2133"/>
              </a:spcBef>
              <a:spcAft>
                <a:spcPts val="0"/>
              </a:spcAft>
              <a:buClr>
                <a:srgbClr val="434343"/>
              </a:buClr>
              <a:buSzPts val="1400"/>
              <a:buFont typeface="Franklin Gothic"/>
              <a:buChar char="○"/>
              <a:defRPr>
                <a:solidFill>
                  <a:srgbClr val="434343"/>
                </a:solidFill>
                <a:latin typeface="Franklin Gothic"/>
                <a:ea typeface="Franklin Gothic"/>
                <a:cs typeface="Franklin Gothic"/>
                <a:sym typeface="Franklin Gothic"/>
              </a:defRPr>
            </a:lvl8pPr>
            <a:lvl9pPr marL="5486263" lvl="8" indent="-423323" rtl="0">
              <a:spcBef>
                <a:spcPts val="2133"/>
              </a:spcBef>
              <a:spcAft>
                <a:spcPts val="2133"/>
              </a:spcAft>
              <a:buClr>
                <a:srgbClr val="434343"/>
              </a:buClr>
              <a:buSzPts val="1400"/>
              <a:buFont typeface="Franklin Gothic"/>
              <a:buChar char="■"/>
              <a:defRPr>
                <a:solidFill>
                  <a:srgbClr val="434343"/>
                </a:solidFill>
                <a:latin typeface="Franklin Gothic"/>
                <a:ea typeface="Franklin Gothic"/>
                <a:cs typeface="Franklin Gothic"/>
                <a:sym typeface="Franklin Gothic"/>
              </a:defRPr>
            </a:lvl9pPr>
          </a:lstStyle>
          <a:p>
            <a:pPr lvl="0"/>
            <a:r>
              <a:rPr lang="en-US"/>
              <a:t>Click to edit Master text styles</a:t>
            </a:r>
          </a:p>
        </p:txBody>
      </p:sp>
    </p:spTree>
    <p:extLst>
      <p:ext uri="{BB962C8B-B14F-4D97-AF65-F5344CB8AC3E}">
        <p14:creationId xmlns:p14="http://schemas.microsoft.com/office/powerpoint/2010/main" val="1232924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F776DB8-7A4E-40F6-93EE-AA75FF818B30}"/>
              </a:ext>
            </a:extLst>
          </p:cNvPr>
          <p:cNvSpPr>
            <a:spLocks noGrp="1"/>
          </p:cNvSpPr>
          <p:nvPr>
            <p:ph type="sldNum" idx="10"/>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8890047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606531"/>
            <a:ext cx="9278658"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fld id="{00000000-1234-1234-1234-123412341234}" type="slidenum">
              <a:rPr lang="en" smtClean="0"/>
              <a:pPr/>
              <a:t>‹#›</a:t>
            </a:fld>
            <a:endParaRPr lang="en"/>
          </a:p>
        </p:txBody>
      </p:sp>
      <p:pic>
        <p:nvPicPr>
          <p:cNvPr id="2" name="Picture 1">
            <a:extLst>
              <a:ext uri="{FF2B5EF4-FFF2-40B4-BE49-F238E27FC236}">
                <a16:creationId xmlns:a16="http://schemas.microsoft.com/office/drawing/2014/main" id="{1ECB140A-3791-6600-3523-1AA7ADC5F163}"/>
              </a:ext>
            </a:extLst>
          </p:cNvPr>
          <p:cNvPicPr>
            <a:picLocks noChangeAspect="1"/>
          </p:cNvPicPr>
          <p:nvPr userDrawn="1"/>
        </p:nvPicPr>
        <p:blipFill>
          <a:blip r:embed="rId12" cstate="email">
            <a:extLst>
              <a:ext uri="{28A0092B-C50C-407E-A947-70E740481C1C}">
                <a14:useLocalDpi xmlns:a14="http://schemas.microsoft.com/office/drawing/2010/main"/>
              </a:ext>
            </a:extLst>
          </a:blip>
          <a:stretch>
            <a:fillRect/>
          </a:stretch>
        </p:blipFill>
        <p:spPr>
          <a:xfrm>
            <a:off x="9775179" y="181101"/>
            <a:ext cx="2001221" cy="1030824"/>
          </a:xfrm>
          <a:prstGeom prst="rect">
            <a:avLst/>
          </a:prstGeom>
        </p:spPr>
      </p:pic>
    </p:spTree>
    <p:extLst>
      <p:ext uri="{BB962C8B-B14F-4D97-AF65-F5344CB8AC3E}">
        <p14:creationId xmlns:p14="http://schemas.microsoft.com/office/powerpoint/2010/main" val="1375672353"/>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chemeClr val="bg2"/>
          </a:solidFill>
          <a:latin typeface="+mj-lt"/>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609585" marR="0" lvl="0" indent="-457189" algn="l" rtl="0" eaLnBrk="1" hangingPunct="1">
        <a:lnSpc>
          <a:spcPct val="100000"/>
        </a:lnSpc>
        <a:spcBef>
          <a:spcPts val="0"/>
        </a:spcBef>
        <a:spcAft>
          <a:spcPts val="0"/>
        </a:spcAft>
        <a:buClr>
          <a:srgbClr val="000000"/>
        </a:buClr>
        <a:buFont typeface="Arial" panose="020B0604020202020204" pitchFamily="34" charset="0"/>
        <a:buChar char="•"/>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1.png"/><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7.emf"/></Relationships>
</file>

<file path=ppt/slides/_rels/slide11.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30.jpe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s>
</file>

<file path=ppt/slides/_rels/slide12.xml.rels><?xml version="1.0" encoding="UTF-8" standalone="yes"?>
<Relationships xmlns="http://schemas.openxmlformats.org/package/2006/relationships"><Relationship Id="rId3" Type="http://schemas.openxmlformats.org/officeDocument/2006/relationships/hyperlink" Target="https://www.gov.uk/government/publications/womens-health-strategy-for-england"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38.jpeg"/><Relationship Id="rId4" Type="http://schemas.openxmlformats.org/officeDocument/2006/relationships/image" Target="../media/image37.png"/></Relationships>
</file>

<file path=ppt/slides/_rels/slide1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hyperlink" Target="https://www.england.nhs.uk/publication/patient-safety-incident-response-framework-and-supporting-guidance/" TargetMode="External"/><Relationship Id="rId4" Type="http://schemas.openxmlformats.org/officeDocument/2006/relationships/image" Target="../media/image41.png"/></Relationships>
</file>

<file path=ppt/slides/_rels/slide1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hyperlink" Target="https://www.gov.uk/government/news/197-million-awarded-to-support-women-in-the-workplace" TargetMode="Externa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2.emf"/><Relationship Id="rId4" Type="http://schemas.openxmlformats.org/officeDocument/2006/relationships/image" Target="../media/image11.sv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hyperlink" Target="https://www.ons.gov.uk/peoplepopulationandcommunity/healthandsocialcare/healthinequalities/bulletins/healthstatelifeexpectanciesbyindexofmultipledeprivationimd/2017to2019" TargetMode="External"/><Relationship Id="rId5" Type="http://schemas.openxmlformats.org/officeDocument/2006/relationships/image" Target="../media/image16.png"/><Relationship Id="rId4" Type="http://schemas.openxmlformats.org/officeDocument/2006/relationships/image" Target="../media/image15.emf"/></Relationships>
</file>

<file path=ppt/slides/_rels/slide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ap&#10;&#10;Description automatically generated">
            <a:extLst>
              <a:ext uri="{FF2B5EF4-FFF2-40B4-BE49-F238E27FC236}">
                <a16:creationId xmlns:a16="http://schemas.microsoft.com/office/drawing/2014/main" id="{415AF07D-2695-0F85-941F-A668FE2E3238}"/>
              </a:ext>
            </a:extLst>
          </p:cNvPr>
          <p:cNvPicPr>
            <a:picLocks noChangeAspect="1"/>
          </p:cNvPicPr>
          <p:nvPr/>
        </p:nvPicPr>
        <p:blipFill rotWithShape="1">
          <a:blip r:embed="rId3"/>
          <a:srcRect t="6284" r="2" b="2"/>
          <a:stretch/>
        </p:blipFill>
        <p:spPr>
          <a:xfrm>
            <a:off x="7001435" y="0"/>
            <a:ext cx="519056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3" name="Title 2">
            <a:extLst>
              <a:ext uri="{FF2B5EF4-FFF2-40B4-BE49-F238E27FC236}">
                <a16:creationId xmlns:a16="http://schemas.microsoft.com/office/drawing/2014/main" id="{1DA3AC84-6648-4D88-9AB5-E13314CDC2B3}"/>
              </a:ext>
            </a:extLst>
          </p:cNvPr>
          <p:cNvSpPr>
            <a:spLocks noGrp="1"/>
          </p:cNvSpPr>
          <p:nvPr>
            <p:ph type="title" idx="2"/>
          </p:nvPr>
        </p:nvSpPr>
        <p:spPr>
          <a:xfrm>
            <a:off x="266634" y="2007768"/>
            <a:ext cx="8108333" cy="2084000"/>
          </a:xfrm>
        </p:spPr>
        <p:txBody>
          <a:bodyPr/>
          <a:lstStyle/>
          <a:p>
            <a:r>
              <a:rPr lang="en-GB" sz="4267"/>
              <a:t>Cheshire and Merseyside Women’s Health Strategy</a:t>
            </a:r>
          </a:p>
        </p:txBody>
      </p:sp>
      <p:pic>
        <p:nvPicPr>
          <p:cNvPr id="1026" name="64E54BCE-32A5-4C4F-8CC7-39B0D3E796E1">
            <a:extLst>
              <a:ext uri="{FF2B5EF4-FFF2-40B4-BE49-F238E27FC236}">
                <a16:creationId xmlns:a16="http://schemas.microsoft.com/office/drawing/2014/main" id="{8719F026-062C-45A9-9A27-C819F1E79269}"/>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58589" y="242805"/>
            <a:ext cx="1104451" cy="1195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5">
            <a:extLst>
              <a:ext uri="{FF2B5EF4-FFF2-40B4-BE49-F238E27FC236}">
                <a16:creationId xmlns:a16="http://schemas.microsoft.com/office/drawing/2014/main" id="{E6906160-52F5-6E85-1F42-6DEE6DCBF98E}"/>
              </a:ext>
            </a:extLst>
          </p:cNvPr>
          <p:cNvSpPr>
            <a:spLocks noGrp="1"/>
          </p:cNvSpPr>
          <p:nvPr>
            <p:ph type="title"/>
          </p:nvPr>
        </p:nvSpPr>
        <p:spPr/>
        <p:txBody>
          <a:bodyPr/>
          <a:lstStyle/>
          <a:p>
            <a:r>
              <a:rPr lang="en-US" sz="3300" dirty="0"/>
              <a:t>Executive Summary</a:t>
            </a:r>
            <a:endParaRPr lang="en-US" dirty="0"/>
          </a:p>
        </p:txBody>
      </p:sp>
      <p:sp>
        <p:nvSpPr>
          <p:cNvPr id="7" name="object 206">
            <a:extLst>
              <a:ext uri="{FF2B5EF4-FFF2-40B4-BE49-F238E27FC236}">
                <a16:creationId xmlns:a16="http://schemas.microsoft.com/office/drawing/2014/main" id="{5F28B557-B015-29B6-A807-F8E476CD8DFA}"/>
              </a:ext>
            </a:extLst>
          </p:cNvPr>
          <p:cNvSpPr txBox="1"/>
          <p:nvPr/>
        </p:nvSpPr>
        <p:spPr>
          <a:xfrm>
            <a:off x="267149" y="5495722"/>
            <a:ext cx="6616998" cy="751488"/>
          </a:xfrm>
          <a:prstGeom prst="rect">
            <a:avLst/>
          </a:prstGeom>
        </p:spPr>
        <p:txBody>
          <a:bodyPr vert="horz" wrap="square" lIns="0" tIns="12700" rIns="0" bIns="0" rtlCol="0">
            <a:spAutoFit/>
          </a:bodyPr>
          <a:lstStyle/>
          <a:p>
            <a:pPr marL="12700" marR="5080" lvl="0" indent="5715" algn="ctr" defTabSz="914400" rtl="0" eaLnBrk="1" fontAlgn="auto" latinLnBrk="0" hangingPunct="1">
              <a:lnSpc>
                <a:spcPct val="100000"/>
              </a:lnSpc>
              <a:spcBef>
                <a:spcPts val="100"/>
              </a:spcBef>
              <a:spcAft>
                <a:spcPts val="0"/>
              </a:spcAft>
              <a:buClrTx/>
              <a:buSzTx/>
              <a:buFontTx/>
              <a:buNone/>
              <a:tabLst/>
              <a:defRPr/>
            </a:pPr>
            <a:r>
              <a:rPr kumimoji="0" lang="en-GB" sz="1600" b="1" i="0" u="none" strike="noStrike" kern="1200" cap="none" spc="0" normalizeH="0" baseline="0" noProof="0">
                <a:ln>
                  <a:noFill/>
                </a:ln>
                <a:solidFill>
                  <a:srgbClr val="7030A0"/>
                </a:solidFill>
                <a:effectLst/>
                <a:uLnTx/>
                <a:uFillTx/>
                <a:latin typeface="Verdana" panose="020B0604030504040204" pitchFamily="34" charset="0"/>
                <a:ea typeface="Calibri" panose="020F0502020204030204" pitchFamily="34" charset="0"/>
                <a:cs typeface="Times New Roman" panose="02020603050405020304" pitchFamily="18" charset="0"/>
              </a:rPr>
              <a:t>‘We want all women, babies and families to have the best start in life and get the support they need to stay healthy and live longer’</a:t>
            </a:r>
            <a:endParaRPr kumimoji="0" sz="1800" b="0" i="0" u="none" strike="noStrike" kern="1200" cap="none" spc="0" normalizeH="0" baseline="0" noProof="0">
              <a:ln>
                <a:noFill/>
              </a:ln>
              <a:solidFill>
                <a:srgbClr val="000000"/>
              </a:solidFill>
              <a:effectLst/>
              <a:uLnTx/>
              <a:uFillTx/>
              <a:latin typeface="Arial"/>
              <a:ea typeface="+mn-ea"/>
              <a:cs typeface="Arial"/>
            </a:endParaRPr>
          </a:p>
        </p:txBody>
      </p:sp>
      <p:pic>
        <p:nvPicPr>
          <p:cNvPr id="4" name="Picture 3">
            <a:extLst>
              <a:ext uri="{FF2B5EF4-FFF2-40B4-BE49-F238E27FC236}">
                <a16:creationId xmlns:a16="http://schemas.microsoft.com/office/drawing/2014/main" id="{80E9ED55-A3C5-D468-BC6E-C4F2412CC24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190779" y="0"/>
            <a:ext cx="2001221" cy="1030824"/>
          </a:xfrm>
          <a:prstGeom prst="rect">
            <a:avLst/>
          </a:prstGeom>
        </p:spPr>
      </p:pic>
    </p:spTree>
    <p:extLst>
      <p:ext uri="{BB962C8B-B14F-4D97-AF65-F5344CB8AC3E}">
        <p14:creationId xmlns:p14="http://schemas.microsoft.com/office/powerpoint/2010/main" val="24501950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BF00E21-6EC1-140F-B8CB-A355EE8F6130}"/>
              </a:ext>
            </a:extLst>
          </p:cNvPr>
          <p:cNvSpPr/>
          <p:nvPr/>
        </p:nvSpPr>
        <p:spPr>
          <a:xfrm>
            <a:off x="6680627" y="1610165"/>
            <a:ext cx="5408978" cy="4710601"/>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Franklin Gothic Book"/>
              <a:ea typeface="+mn-ea"/>
              <a:cs typeface="+mn-cs"/>
            </a:endParaRPr>
          </a:p>
        </p:txBody>
      </p:sp>
      <p:sp>
        <p:nvSpPr>
          <p:cNvPr id="2" name="Title 1">
            <a:extLst>
              <a:ext uri="{FF2B5EF4-FFF2-40B4-BE49-F238E27FC236}">
                <a16:creationId xmlns:a16="http://schemas.microsoft.com/office/drawing/2014/main" id="{AEF172B8-E50A-4C97-ACC3-32ACC344ECCA}"/>
              </a:ext>
            </a:extLst>
          </p:cNvPr>
          <p:cNvSpPr>
            <a:spLocks noGrp="1"/>
          </p:cNvSpPr>
          <p:nvPr>
            <p:ph type="title"/>
          </p:nvPr>
        </p:nvSpPr>
        <p:spPr>
          <a:xfrm>
            <a:off x="548596" y="341423"/>
            <a:ext cx="7682231" cy="607322"/>
          </a:xfrm>
        </p:spPr>
        <p:txBody>
          <a:bodyPr/>
          <a:lstStyle/>
          <a:p>
            <a:r>
              <a:rPr lang="en-GB"/>
              <a:t>Our Vision</a:t>
            </a:r>
          </a:p>
        </p:txBody>
      </p:sp>
      <p:sp>
        <p:nvSpPr>
          <p:cNvPr id="6" name="TextBox 5">
            <a:extLst>
              <a:ext uri="{FF2B5EF4-FFF2-40B4-BE49-F238E27FC236}">
                <a16:creationId xmlns:a16="http://schemas.microsoft.com/office/drawing/2014/main" id="{8CB72261-89EF-1FC9-E770-4C3CDAF55230}"/>
              </a:ext>
            </a:extLst>
          </p:cNvPr>
          <p:cNvSpPr txBox="1"/>
          <p:nvPr/>
        </p:nvSpPr>
        <p:spPr>
          <a:xfrm>
            <a:off x="548595" y="915317"/>
            <a:ext cx="11481478" cy="52322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a:ln>
                  <a:noFill/>
                </a:ln>
                <a:solidFill>
                  <a:srgbClr val="000000"/>
                </a:solidFill>
                <a:effectLst/>
                <a:uLnTx/>
                <a:uFillTx/>
                <a:latin typeface="Franklin Gothic Book"/>
                <a:ea typeface="+mn-ea"/>
                <a:cs typeface="+mn-cs"/>
              </a:rPr>
              <a:t>Through active engagement sessions, we have listened to the concerns and issues raised by local women and girls across our system to identify the key areas of focus. </a:t>
            </a:r>
            <a:endParaRPr kumimoji="0" lang="en-US" sz="1400" b="0" i="0" u="none" strike="noStrike" kern="1200" cap="none" spc="0" normalizeH="0" baseline="0" noProof="0">
              <a:ln>
                <a:noFill/>
              </a:ln>
              <a:solidFill>
                <a:srgbClr val="000000"/>
              </a:solidFill>
              <a:effectLst/>
              <a:uLnTx/>
              <a:uFillTx/>
              <a:latin typeface="Franklin Gothic Book"/>
              <a:ea typeface="Calibri" panose="020F0502020204030204" pitchFamily="34" charset="0"/>
              <a:cs typeface="Times New Roman" panose="02020603050405020304" pitchFamily="18" charset="0"/>
            </a:endParaRPr>
          </a:p>
        </p:txBody>
      </p:sp>
      <p:grpSp>
        <p:nvGrpSpPr>
          <p:cNvPr id="16" name="Group 15">
            <a:extLst>
              <a:ext uri="{FF2B5EF4-FFF2-40B4-BE49-F238E27FC236}">
                <a16:creationId xmlns:a16="http://schemas.microsoft.com/office/drawing/2014/main" id="{F6F4E7C1-DE4C-5094-41AF-16E78FDFBA46}"/>
              </a:ext>
            </a:extLst>
          </p:cNvPr>
          <p:cNvGrpSpPr/>
          <p:nvPr/>
        </p:nvGrpSpPr>
        <p:grpSpPr>
          <a:xfrm>
            <a:off x="539316" y="1612813"/>
            <a:ext cx="6037203" cy="4707953"/>
            <a:chOff x="539316" y="1857741"/>
            <a:chExt cx="6037203" cy="4816366"/>
          </a:xfrm>
        </p:grpSpPr>
        <p:sp>
          <p:nvSpPr>
            <p:cNvPr id="7" name="Rectangle 6">
              <a:extLst>
                <a:ext uri="{FF2B5EF4-FFF2-40B4-BE49-F238E27FC236}">
                  <a16:creationId xmlns:a16="http://schemas.microsoft.com/office/drawing/2014/main" id="{3A8AF2B4-5ACD-1793-1F58-5D3BA1B5D9AC}"/>
                </a:ext>
              </a:extLst>
            </p:cNvPr>
            <p:cNvSpPr/>
            <p:nvPr/>
          </p:nvSpPr>
          <p:spPr>
            <a:xfrm>
              <a:off x="567151" y="1857741"/>
              <a:ext cx="6009368" cy="4816366"/>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a:ea typeface="+mn-ea"/>
                <a:cs typeface="+mn-cs"/>
              </a:endParaRPr>
            </a:p>
          </p:txBody>
        </p:sp>
        <p:grpSp>
          <p:nvGrpSpPr>
            <p:cNvPr id="3" name="Group 2">
              <a:extLst>
                <a:ext uri="{FF2B5EF4-FFF2-40B4-BE49-F238E27FC236}">
                  <a16:creationId xmlns:a16="http://schemas.microsoft.com/office/drawing/2014/main" id="{125196A8-3048-CE87-C3F4-1C54864339CF}"/>
                </a:ext>
              </a:extLst>
            </p:cNvPr>
            <p:cNvGrpSpPr/>
            <p:nvPr/>
          </p:nvGrpSpPr>
          <p:grpSpPr>
            <a:xfrm>
              <a:off x="2730214" y="2674573"/>
              <a:ext cx="3727453" cy="3276935"/>
              <a:chOff x="690093" y="2728488"/>
              <a:chExt cx="3727453" cy="3276935"/>
            </a:xfrm>
          </p:grpSpPr>
          <p:pic>
            <p:nvPicPr>
              <p:cNvPr id="11" name="Picture 10">
                <a:extLst>
                  <a:ext uri="{FF2B5EF4-FFF2-40B4-BE49-F238E27FC236}">
                    <a16:creationId xmlns:a16="http://schemas.microsoft.com/office/drawing/2014/main" id="{656D7324-ADBD-C3F1-E443-BC4D6DE17D9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0093" y="2728488"/>
                <a:ext cx="3727453" cy="3276935"/>
              </a:xfrm>
              <a:prstGeom prst="rect">
                <a:avLst/>
              </a:prstGeom>
            </p:spPr>
          </p:pic>
          <p:sp>
            <p:nvSpPr>
              <p:cNvPr id="13" name="TextBox 12">
                <a:extLst>
                  <a:ext uri="{FF2B5EF4-FFF2-40B4-BE49-F238E27FC236}">
                    <a16:creationId xmlns:a16="http://schemas.microsoft.com/office/drawing/2014/main" id="{6C041052-59AB-8542-1749-3EE456A31988}"/>
                  </a:ext>
                </a:extLst>
              </p:cNvPr>
              <p:cNvSpPr txBox="1"/>
              <p:nvPr/>
            </p:nvSpPr>
            <p:spPr>
              <a:xfrm>
                <a:off x="1770297" y="4670792"/>
                <a:ext cx="1658062" cy="3539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50" b="1" i="0" u="none" strike="noStrike" kern="1200" cap="none" spc="0" normalizeH="0" baseline="0" noProof="0">
                    <a:ln>
                      <a:noFill/>
                    </a:ln>
                    <a:solidFill>
                      <a:srgbClr val="000000"/>
                    </a:solidFill>
                    <a:effectLst/>
                    <a:uLnTx/>
                    <a:uFillTx/>
                    <a:latin typeface="Franklin Gothic Book"/>
                    <a:ea typeface="+mn-ea"/>
                    <a:cs typeface="+mn-cs"/>
                  </a:rPr>
                  <a:t>Disparities in health outcomes between women</a:t>
                </a:r>
              </a:p>
            </p:txBody>
          </p:sp>
        </p:grpSp>
        <p:sp>
          <p:nvSpPr>
            <p:cNvPr id="4" name="TextBox 3">
              <a:extLst>
                <a:ext uri="{FF2B5EF4-FFF2-40B4-BE49-F238E27FC236}">
                  <a16:creationId xmlns:a16="http://schemas.microsoft.com/office/drawing/2014/main" id="{82BD838B-2A0F-2A3B-BEBB-DF5523788977}"/>
                </a:ext>
              </a:extLst>
            </p:cNvPr>
            <p:cNvSpPr txBox="1"/>
            <p:nvPr/>
          </p:nvSpPr>
          <p:spPr>
            <a:xfrm>
              <a:off x="539316" y="5017313"/>
              <a:ext cx="2153785" cy="1637292"/>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r>
                <a:rPr lang="en-US" sz="1400" dirty="0">
                  <a:solidFill>
                    <a:srgbClr val="000000"/>
                  </a:solidFill>
                  <a:latin typeface="Franklin Gothic Book"/>
                </a:rPr>
                <a:t>W</a:t>
              </a:r>
              <a:r>
                <a:rPr kumimoji="0" lang="en-US" sz="1400" b="0" i="0" u="none" strike="noStrike" kern="1200" cap="none" spc="0" normalizeH="0" baseline="0" noProof="0" dirty="0">
                  <a:ln>
                    <a:noFill/>
                  </a:ln>
                  <a:solidFill>
                    <a:srgbClr val="000000"/>
                  </a:solidFill>
                  <a:effectLst/>
                  <a:uLnTx/>
                  <a:uFillTx/>
                  <a:latin typeface="Franklin Gothic Book"/>
                  <a:ea typeface="+mn-ea"/>
                  <a:cs typeface="+mn-cs"/>
                </a:rPr>
                <a:t>e have captured key successes achieved against each of the themes and have outlined a forward-looking 12-18 month plan for delivery.</a:t>
              </a:r>
            </a:p>
          </p:txBody>
        </p:sp>
        <p:sp>
          <p:nvSpPr>
            <p:cNvPr id="12" name="TextBox 11">
              <a:extLst>
                <a:ext uri="{FF2B5EF4-FFF2-40B4-BE49-F238E27FC236}">
                  <a16:creationId xmlns:a16="http://schemas.microsoft.com/office/drawing/2014/main" id="{FAFA8BC5-A4AC-A356-CBF5-CD58F6BDD8BC}"/>
                </a:ext>
              </a:extLst>
            </p:cNvPr>
            <p:cNvSpPr txBox="1"/>
            <p:nvPr/>
          </p:nvSpPr>
          <p:spPr>
            <a:xfrm>
              <a:off x="548595" y="2182720"/>
              <a:ext cx="2153784" cy="289310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r>
                <a:rPr lang="en-US" sz="1400">
                  <a:solidFill>
                    <a:srgbClr val="000000"/>
                  </a:solidFill>
                  <a:latin typeface="Franklin Gothic Book"/>
                </a:rPr>
                <a:t>W</a:t>
              </a:r>
              <a:r>
                <a:rPr kumimoji="0" lang="en-US" sz="1400" b="0" i="0" u="none" strike="noStrike" kern="1200" cap="none" spc="0" normalizeH="0" baseline="0" noProof="0">
                  <a:ln>
                    <a:noFill/>
                  </a:ln>
                  <a:solidFill>
                    <a:srgbClr val="000000"/>
                  </a:solidFill>
                  <a:effectLst/>
                  <a:uLnTx/>
                  <a:uFillTx/>
                  <a:latin typeface="Franklin Gothic Book"/>
                  <a:ea typeface="+mn-ea"/>
                  <a:cs typeface="+mn-cs"/>
                </a:rPr>
                <a:t>e understand the status and key facts underpinning each theme. </a:t>
              </a:r>
            </a:p>
            <a:p>
              <a:pPr marL="285750" marR="0" lvl="0" indent="-28575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endParaRPr lang="en-US" sz="1400">
                <a:solidFill>
                  <a:srgbClr val="000000"/>
                </a:solidFill>
                <a:latin typeface="Franklin Gothic Book"/>
              </a:endParaRPr>
            </a:p>
            <a:p>
              <a:pPr marL="285750" marR="0" lvl="0" indent="-28575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r>
                <a:rPr kumimoji="0" lang="en-US" sz="1400" b="0" i="0" u="none" strike="noStrike" kern="1200" cap="none" spc="0" normalizeH="0" baseline="0" noProof="0">
                  <a:ln>
                    <a:noFill/>
                  </a:ln>
                  <a:solidFill>
                    <a:srgbClr val="000000"/>
                  </a:solidFill>
                  <a:effectLst/>
                  <a:uLnTx/>
                  <a:uFillTx/>
                  <a:latin typeface="Franklin Gothic Book"/>
                  <a:ea typeface="+mn-ea"/>
                  <a:cs typeface="+mn-cs"/>
                </a:rPr>
                <a:t>We have listened and heard what women think and feel about each theme and feedback on the main areas of improvement and priorities.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Franklin Gothic Book"/>
                <a:ea typeface="+mn-ea"/>
                <a:cs typeface="+mn-cs"/>
              </a:endParaRPr>
            </a:p>
          </p:txBody>
        </p:sp>
        <p:sp>
          <p:nvSpPr>
            <p:cNvPr id="5" name="TextBox 4">
              <a:extLst>
                <a:ext uri="{FF2B5EF4-FFF2-40B4-BE49-F238E27FC236}">
                  <a16:creationId xmlns:a16="http://schemas.microsoft.com/office/drawing/2014/main" id="{5C1AA9D3-3A44-51EC-4507-95CF3D4AEE49}"/>
                </a:ext>
              </a:extLst>
            </p:cNvPr>
            <p:cNvSpPr txBox="1"/>
            <p:nvPr/>
          </p:nvSpPr>
          <p:spPr>
            <a:xfrm>
              <a:off x="548595" y="1907870"/>
              <a:ext cx="237172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srgbClr val="5C2684"/>
                  </a:solidFill>
                  <a:effectLst/>
                  <a:uLnTx/>
                  <a:uFillTx/>
                  <a:latin typeface="Franklin Gothic Demi" panose="020B0603020102020204" pitchFamily="34" charset="0"/>
                  <a:ea typeface="+mn-ea"/>
                  <a:cs typeface="+mn-cs"/>
                </a:rPr>
                <a:t>Key themes</a:t>
              </a:r>
            </a:p>
          </p:txBody>
        </p:sp>
      </p:grpSp>
      <p:pic>
        <p:nvPicPr>
          <p:cNvPr id="8" name="Picture 7">
            <a:extLst>
              <a:ext uri="{FF2B5EF4-FFF2-40B4-BE49-F238E27FC236}">
                <a16:creationId xmlns:a16="http://schemas.microsoft.com/office/drawing/2014/main" id="{5861CEF4-4923-F2EF-95EE-DA0E3E558415}"/>
              </a:ext>
            </a:extLst>
          </p:cNvPr>
          <p:cNvPicPr>
            <a:picLocks noChangeAspect="1"/>
          </p:cNvPicPr>
          <p:nvPr/>
        </p:nvPicPr>
        <p:blipFill>
          <a:blip r:embed="rId4"/>
          <a:stretch>
            <a:fillRect/>
          </a:stretch>
        </p:blipFill>
        <p:spPr>
          <a:xfrm>
            <a:off x="6767020" y="2861602"/>
            <a:ext cx="5845394" cy="5496415"/>
          </a:xfrm>
          <a:prstGeom prst="rect">
            <a:avLst/>
          </a:prstGeom>
        </p:spPr>
      </p:pic>
      <p:sp>
        <p:nvSpPr>
          <p:cNvPr id="10" name="TextBox 9">
            <a:extLst>
              <a:ext uri="{FF2B5EF4-FFF2-40B4-BE49-F238E27FC236}">
                <a16:creationId xmlns:a16="http://schemas.microsoft.com/office/drawing/2014/main" id="{30787DE7-DF61-B451-7DF1-20FCDA68B42B}"/>
              </a:ext>
            </a:extLst>
          </p:cNvPr>
          <p:cNvSpPr txBox="1"/>
          <p:nvPr/>
        </p:nvSpPr>
        <p:spPr>
          <a:xfrm>
            <a:off x="6759890" y="1651498"/>
            <a:ext cx="237172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srgbClr val="5C2684"/>
                </a:solidFill>
                <a:effectLst/>
                <a:uLnTx/>
                <a:uFillTx/>
                <a:latin typeface="Franklin Gothic Demi" panose="020B0603020102020204" pitchFamily="34" charset="0"/>
                <a:ea typeface="+mn-ea"/>
                <a:cs typeface="+mn-cs"/>
              </a:rPr>
              <a:t>Strategy Priority Areas</a:t>
            </a:r>
          </a:p>
        </p:txBody>
      </p:sp>
      <p:sp>
        <p:nvSpPr>
          <p:cNvPr id="14" name="TextBox 13">
            <a:extLst>
              <a:ext uri="{FF2B5EF4-FFF2-40B4-BE49-F238E27FC236}">
                <a16:creationId xmlns:a16="http://schemas.microsoft.com/office/drawing/2014/main" id="{A4FA6927-AC91-B4E4-8479-D777154F91FE}"/>
              </a:ext>
            </a:extLst>
          </p:cNvPr>
          <p:cNvSpPr txBox="1"/>
          <p:nvPr/>
        </p:nvSpPr>
        <p:spPr>
          <a:xfrm>
            <a:off x="6697342" y="1913061"/>
            <a:ext cx="5528039" cy="116955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Franklin Gothic Book"/>
                <a:ea typeface="+mn-ea"/>
                <a:cs typeface="+mn-cs"/>
              </a:rPr>
              <a:t>We take a more holistic approach to women’s wellbeing by focusing on clinical conditions linked to reproductive health along with prevention of illness, promotion of wellbeing as well as treatment and management of disease.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Franklin Gothic Book"/>
              <a:ea typeface="+mn-ea"/>
              <a:cs typeface="+mn-cs"/>
            </a:endParaRPr>
          </a:p>
        </p:txBody>
      </p:sp>
      <p:sp>
        <p:nvSpPr>
          <p:cNvPr id="15" name="TextBox 14">
            <a:extLst>
              <a:ext uri="{FF2B5EF4-FFF2-40B4-BE49-F238E27FC236}">
                <a16:creationId xmlns:a16="http://schemas.microsoft.com/office/drawing/2014/main" id="{515BCC15-408C-C13E-EFA7-DE21502F6AC6}"/>
              </a:ext>
            </a:extLst>
          </p:cNvPr>
          <p:cNvSpPr txBox="1"/>
          <p:nvPr/>
        </p:nvSpPr>
        <p:spPr>
          <a:xfrm>
            <a:off x="9668437" y="2781336"/>
            <a:ext cx="2421168" cy="35394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5C2684"/>
              </a:buClr>
              <a:buSzTx/>
              <a:buFontTx/>
              <a:buNone/>
              <a:tabLst/>
              <a:defRPr/>
            </a:pPr>
            <a:r>
              <a:rPr kumimoji="0" lang="en-US" sz="1400" b="0" i="0" u="none" strike="noStrike" kern="1200" cap="none" spc="0" normalizeH="0" baseline="0" noProof="0">
                <a:ln>
                  <a:noFill/>
                </a:ln>
                <a:solidFill>
                  <a:srgbClr val="000000"/>
                </a:solidFill>
                <a:effectLst/>
                <a:uLnTx/>
                <a:uFillTx/>
                <a:latin typeface="Franklin Gothic Book"/>
                <a:ea typeface="Calibri" panose="020F0502020204030204" pitchFamily="34" charset="0"/>
                <a:cs typeface="Times New Roman" panose="02020603050405020304" pitchFamily="18" charset="0"/>
              </a:rPr>
              <a:t>Our priorities and actions will be delivered by: </a:t>
            </a:r>
          </a:p>
          <a:p>
            <a:pPr marL="357188" marR="0" lvl="0" indent="-312738" algn="l" defTabSz="914400" rtl="0" eaLnBrk="1" fontAlgn="auto" latinLnBrk="0" hangingPunct="1">
              <a:lnSpc>
                <a:spcPct val="100000"/>
              </a:lnSpc>
              <a:spcBef>
                <a:spcPts val="0"/>
              </a:spcBef>
              <a:spcAft>
                <a:spcPts val="0"/>
              </a:spcAft>
              <a:buClr>
                <a:srgbClr val="5C2684"/>
              </a:buClr>
              <a:buSzTx/>
              <a:buFontTx/>
              <a:buAutoNum type="romanLcParenBoth"/>
              <a:tabLst/>
              <a:defRPr/>
            </a:pPr>
            <a:r>
              <a:rPr kumimoji="0" lang="en-US" sz="1400" b="0" i="0" u="none" strike="noStrike" kern="1200" cap="none" spc="0" normalizeH="0" baseline="0" noProof="0">
                <a:ln>
                  <a:noFill/>
                </a:ln>
                <a:solidFill>
                  <a:srgbClr val="000000"/>
                </a:solidFill>
                <a:effectLst/>
                <a:uLnTx/>
                <a:uFillTx/>
                <a:latin typeface="Franklin Gothic Book"/>
                <a:ea typeface="Calibri" panose="020F0502020204030204" pitchFamily="34" charset="0"/>
                <a:cs typeface="Times New Roman" panose="02020603050405020304" pitchFamily="18" charset="0"/>
              </a:rPr>
              <a:t>raising awareness of women and girls’ health, </a:t>
            </a:r>
          </a:p>
          <a:p>
            <a:pPr marL="357188" marR="0" lvl="0" indent="-312738" algn="l" defTabSz="914400" rtl="0" eaLnBrk="1" fontAlgn="auto" latinLnBrk="0" hangingPunct="1">
              <a:lnSpc>
                <a:spcPct val="100000"/>
              </a:lnSpc>
              <a:spcBef>
                <a:spcPts val="0"/>
              </a:spcBef>
              <a:spcAft>
                <a:spcPts val="0"/>
              </a:spcAft>
              <a:buClr>
                <a:srgbClr val="5C2684"/>
              </a:buClr>
              <a:buSzTx/>
              <a:buFontTx/>
              <a:buAutoNum type="romanLcParenBoth"/>
              <a:tabLst/>
              <a:defRPr/>
            </a:pPr>
            <a:r>
              <a:rPr kumimoji="0" lang="en-US" sz="1400" b="0" i="0" u="none" strike="noStrike" kern="1200" cap="none" spc="0" normalizeH="0" baseline="0" noProof="0">
                <a:ln>
                  <a:noFill/>
                </a:ln>
                <a:solidFill>
                  <a:srgbClr val="000000"/>
                </a:solidFill>
                <a:effectLst/>
                <a:uLnTx/>
                <a:uFillTx/>
                <a:latin typeface="Franklin Gothic Book"/>
                <a:ea typeface="Calibri" panose="020F0502020204030204" pitchFamily="34" charset="0"/>
                <a:cs typeface="Times New Roman" panose="02020603050405020304" pitchFamily="18" charset="0"/>
              </a:rPr>
              <a:t>by improving access to health information and  healthcare care services; and, </a:t>
            </a:r>
          </a:p>
          <a:p>
            <a:pPr marL="357188" marR="0" lvl="0" indent="-312738" algn="l" defTabSz="914400" rtl="0" eaLnBrk="1" fontAlgn="auto" latinLnBrk="0" hangingPunct="1">
              <a:lnSpc>
                <a:spcPct val="100000"/>
              </a:lnSpc>
              <a:spcBef>
                <a:spcPts val="0"/>
              </a:spcBef>
              <a:spcAft>
                <a:spcPts val="0"/>
              </a:spcAft>
              <a:buClr>
                <a:srgbClr val="5C2684"/>
              </a:buClr>
              <a:buSzTx/>
              <a:buFontTx/>
              <a:buAutoNum type="romanLcParenBoth"/>
              <a:tabLst/>
              <a:defRPr/>
            </a:pPr>
            <a:r>
              <a:rPr kumimoji="0" lang="en-US" sz="1400" b="0" i="0" u="none" strike="noStrike" kern="1200" cap="none" spc="0" normalizeH="0" baseline="0" noProof="0">
                <a:ln>
                  <a:noFill/>
                </a:ln>
                <a:solidFill>
                  <a:srgbClr val="000000"/>
                </a:solidFill>
                <a:effectLst/>
                <a:uLnTx/>
                <a:uFillTx/>
                <a:latin typeface="Franklin Gothic Book"/>
                <a:ea typeface="Calibri" panose="020F0502020204030204" pitchFamily="34" charset="0"/>
                <a:cs typeface="Times New Roman" panose="02020603050405020304" pitchFamily="18" charset="0"/>
              </a:rPr>
              <a:t>our commitment to reducing inequalities in health and socio-economic outcomes for women and girls, both for sex-specific conditions and in women’s general health.</a:t>
            </a:r>
          </a:p>
        </p:txBody>
      </p:sp>
    </p:spTree>
    <p:extLst>
      <p:ext uri="{BB962C8B-B14F-4D97-AF65-F5344CB8AC3E}">
        <p14:creationId xmlns:p14="http://schemas.microsoft.com/office/powerpoint/2010/main" val="29026013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172B8-E50A-4C97-ACC3-32ACC344ECCA}"/>
              </a:ext>
            </a:extLst>
          </p:cNvPr>
          <p:cNvSpPr>
            <a:spLocks noGrp="1"/>
          </p:cNvSpPr>
          <p:nvPr>
            <p:ph type="title"/>
          </p:nvPr>
        </p:nvSpPr>
        <p:spPr>
          <a:xfrm>
            <a:off x="548596" y="149512"/>
            <a:ext cx="8568510" cy="607322"/>
          </a:xfrm>
        </p:spPr>
        <p:txBody>
          <a:bodyPr/>
          <a:lstStyle/>
          <a:p>
            <a:r>
              <a:rPr lang="en-GB"/>
              <a:t>Delivering the Vision</a:t>
            </a:r>
          </a:p>
        </p:txBody>
      </p:sp>
      <p:sp>
        <p:nvSpPr>
          <p:cNvPr id="7" name="Content Placeholder 6">
            <a:extLst>
              <a:ext uri="{FF2B5EF4-FFF2-40B4-BE49-F238E27FC236}">
                <a16:creationId xmlns:a16="http://schemas.microsoft.com/office/drawing/2014/main" id="{2A70C60D-DA52-E6DB-212C-683CB108A893}"/>
              </a:ext>
            </a:extLst>
          </p:cNvPr>
          <p:cNvSpPr>
            <a:spLocks noGrp="1"/>
          </p:cNvSpPr>
          <p:nvPr>
            <p:ph sz="quarter" idx="11"/>
          </p:nvPr>
        </p:nvSpPr>
        <p:spPr>
          <a:xfrm>
            <a:off x="457203" y="756370"/>
            <a:ext cx="4892617" cy="5142590"/>
          </a:xfrm>
          <a:solidFill>
            <a:schemeClr val="accent1">
              <a:lumMod val="20000"/>
              <a:lumOff val="80000"/>
            </a:schemeClr>
          </a:solidFill>
        </p:spPr>
        <p:txBody>
          <a:bodyPr/>
          <a:lstStyle/>
          <a:p>
            <a:pPr>
              <a:buClr>
                <a:schemeClr val="accent1"/>
              </a:buClr>
              <a:buFont typeface="Arial" panose="020B0604020202020204" pitchFamily="34" charset="0"/>
              <a:buChar char="•"/>
            </a:pPr>
            <a:r>
              <a:rPr lang="en-US" sz="1400" b="1" i="1" dirty="0">
                <a:solidFill>
                  <a:schemeClr val="accent1"/>
                </a:solidFill>
                <a:latin typeface="Franklin Gothic Demi" panose="020B0603020102020204" pitchFamily="34" charset="0"/>
                <a:ea typeface="Calibri" panose="020F0502020204030204" pitchFamily="34" charset="0"/>
                <a:cs typeface="Times New Roman" panose="02020603050405020304" pitchFamily="18" charset="0"/>
              </a:rPr>
              <a:t>Engagement and collaboration - </a:t>
            </a:r>
            <a:r>
              <a:rPr lang="en-US" sz="1400" dirty="0">
                <a:solidFill>
                  <a:schemeClr val="tx1"/>
                </a:solidFill>
                <a:latin typeface="+mn-lt"/>
                <a:ea typeface="Calibri" panose="020F0502020204030204" pitchFamily="34" charset="0"/>
                <a:cs typeface="Times New Roman" panose="02020603050405020304" pitchFamily="18" charset="0"/>
              </a:rPr>
              <a:t>Women’s and girls’ voices will be central to the development and delivery of our plan. </a:t>
            </a:r>
          </a:p>
          <a:p>
            <a:pPr marL="114300" indent="0">
              <a:buClr>
                <a:schemeClr val="accent1"/>
              </a:buClr>
              <a:buNone/>
            </a:pPr>
            <a:endParaRPr lang="en-US" sz="1400" dirty="0">
              <a:solidFill>
                <a:schemeClr val="tx1"/>
              </a:solidFill>
              <a:latin typeface="+mn-lt"/>
            </a:endParaRPr>
          </a:p>
          <a:p>
            <a:pPr>
              <a:buClr>
                <a:schemeClr val="accent1"/>
              </a:buClr>
              <a:buFont typeface="Arial" panose="020B0604020202020204" pitchFamily="34" charset="0"/>
              <a:buChar char="•"/>
            </a:pPr>
            <a:r>
              <a:rPr lang="en-US" sz="1400" dirty="0">
                <a:latin typeface="+mn-lt"/>
              </a:rPr>
              <a:t>Demonstrating and </a:t>
            </a:r>
            <a:r>
              <a:rPr lang="en-US" sz="1400" b="1" i="1" dirty="0">
                <a:solidFill>
                  <a:schemeClr val="accent1"/>
                </a:solidFill>
                <a:latin typeface="Franklin Gothic Demi" panose="020B0603020102020204" pitchFamily="34" charset="0"/>
              </a:rPr>
              <a:t>delivering valu</a:t>
            </a:r>
            <a:r>
              <a:rPr lang="en-US" sz="1400" dirty="0">
                <a:latin typeface="+mn-lt"/>
              </a:rPr>
              <a:t>e will be essential and will link into the wider system financial strategy, ‘Efficiency at Scale’ </a:t>
            </a:r>
            <a:r>
              <a:rPr lang="en-US" sz="1400" dirty="0" err="1">
                <a:latin typeface="+mn-lt"/>
              </a:rPr>
              <a:t>programme</a:t>
            </a:r>
            <a:r>
              <a:rPr lang="en-US" sz="1400" dirty="0">
                <a:latin typeface="+mn-lt"/>
              </a:rPr>
              <a:t>. </a:t>
            </a:r>
          </a:p>
          <a:p>
            <a:pPr>
              <a:buClr>
                <a:schemeClr val="accent1"/>
              </a:buClr>
              <a:buFont typeface="Arial" panose="020B0604020202020204" pitchFamily="34" charset="0"/>
              <a:buChar char="•"/>
            </a:pPr>
            <a:endParaRPr lang="en-US" sz="1400" dirty="0">
              <a:latin typeface="+mn-lt"/>
            </a:endParaRPr>
          </a:p>
          <a:p>
            <a:pPr>
              <a:buClr>
                <a:schemeClr val="accent1"/>
              </a:buClr>
              <a:buFont typeface="Arial" panose="020B0604020202020204" pitchFamily="34" charset="0"/>
              <a:buChar char="•"/>
            </a:pPr>
            <a:r>
              <a:rPr lang="en-US" sz="1400" dirty="0">
                <a:latin typeface="+mn-lt"/>
              </a:rPr>
              <a:t>From a </a:t>
            </a:r>
            <a:r>
              <a:rPr lang="en-US" sz="1400" b="1" i="1" dirty="0">
                <a:solidFill>
                  <a:schemeClr val="accent1"/>
                </a:solidFill>
                <a:latin typeface="Franklin Gothic Demi" panose="020B0603020102020204" pitchFamily="34" charset="0"/>
              </a:rPr>
              <a:t>patient safety perspective</a:t>
            </a:r>
            <a:r>
              <a:rPr lang="en-US" sz="1400" dirty="0">
                <a:latin typeface="+mn-lt"/>
              </a:rPr>
              <a:t>, it is imperative we ensure safe and effective services, and this remains a top priority.  The Patient Safety Incident Response Framework will be applied and integrated within the patient safety incident response policy and plan and all elements of the National Patient Safety Strategy will be adopted.</a:t>
            </a:r>
          </a:p>
          <a:p>
            <a:pPr>
              <a:buClr>
                <a:schemeClr val="accent1"/>
              </a:buClr>
              <a:buFont typeface="Arial" panose="020B0604020202020204" pitchFamily="34" charset="0"/>
              <a:buChar char="•"/>
            </a:pPr>
            <a:endParaRPr lang="en-US" sz="1400" dirty="0">
              <a:latin typeface="+mn-lt"/>
            </a:endParaRPr>
          </a:p>
          <a:p>
            <a:pPr marL="114300" indent="0">
              <a:buClr>
                <a:schemeClr val="accent1"/>
              </a:buClr>
              <a:buNone/>
            </a:pPr>
            <a:endParaRPr lang="en-US" sz="1400" dirty="0">
              <a:latin typeface="+mn-lt"/>
            </a:endParaRPr>
          </a:p>
        </p:txBody>
      </p:sp>
      <p:sp>
        <p:nvSpPr>
          <p:cNvPr id="3" name="TextBox 2">
            <a:extLst>
              <a:ext uri="{FF2B5EF4-FFF2-40B4-BE49-F238E27FC236}">
                <a16:creationId xmlns:a16="http://schemas.microsoft.com/office/drawing/2014/main" id="{11BEB29C-B8D7-FE04-71FA-53C12E38EC23}"/>
              </a:ext>
            </a:extLst>
          </p:cNvPr>
          <p:cNvSpPr txBox="1"/>
          <p:nvPr/>
        </p:nvSpPr>
        <p:spPr>
          <a:xfrm>
            <a:off x="6412131" y="756370"/>
            <a:ext cx="2637790" cy="3754874"/>
          </a:xfrm>
          <a:prstGeom prst="rect">
            <a:avLst/>
          </a:prstGeom>
          <a:noFill/>
        </p:spPr>
        <p:txBody>
          <a:bodyPr wrap="square" rtlCol="0">
            <a:spAutoFit/>
          </a:bodyPr>
          <a:lstStyle/>
          <a:p>
            <a:r>
              <a:rPr lang="en-US" sz="1400" b="1" dirty="0">
                <a:solidFill>
                  <a:schemeClr val="accent1"/>
                </a:solidFill>
              </a:rPr>
              <a:t>Key Facts</a:t>
            </a:r>
            <a:r>
              <a:rPr lang="en-US" sz="1400" b="1" dirty="0"/>
              <a:t>:</a:t>
            </a:r>
          </a:p>
          <a:p>
            <a:pPr marL="285750" indent="-285750">
              <a:buFont typeface="Arial" panose="020B0604020202020204" pitchFamily="34" charset="0"/>
              <a:buChar char="•"/>
            </a:pPr>
            <a:r>
              <a:rPr lang="en-GB" sz="1400" dirty="0">
                <a:solidFill>
                  <a:schemeClr val="accent2"/>
                </a:solidFill>
                <a:effectLst/>
                <a:ea typeface="Calibri" panose="020F0502020204030204" pitchFamily="34" charset="0"/>
                <a:cs typeface="Times New Roman" panose="02020603050405020304" pitchFamily="18" charset="0"/>
              </a:rPr>
              <a:t>The national call for evidence highlighted that 84% of respondents stated that they had experience of not being listened to by health care professionals, throughout their health care journey from initial discussions to diagnosis.</a:t>
            </a:r>
          </a:p>
          <a:p>
            <a:pPr marL="285750" indent="-285750">
              <a:buFont typeface="Arial" panose="020B0604020202020204" pitchFamily="34" charset="0"/>
              <a:buChar char="•"/>
            </a:pPr>
            <a:r>
              <a:rPr lang="en-GB" sz="1400" dirty="0">
                <a:solidFill>
                  <a:schemeClr val="accent2"/>
                </a:solidFill>
                <a:effectLst/>
              </a:rPr>
              <a:t> </a:t>
            </a:r>
          </a:p>
          <a:p>
            <a:pPr marL="285750" indent="-285750">
              <a:buFont typeface="Arial" panose="020B0604020202020204" pitchFamily="34" charset="0"/>
              <a:buChar char="•"/>
            </a:pPr>
            <a:r>
              <a:rPr lang="en-GB" sz="1400" dirty="0">
                <a:solidFill>
                  <a:schemeClr val="accent2"/>
                </a:solidFill>
                <a:ea typeface="Times New Roman" panose="02020603050405020304" pitchFamily="18" charset="0"/>
                <a:cs typeface="Arial" panose="020B0604020202020204" pitchFamily="34" charset="0"/>
              </a:rPr>
              <a:t>Our local survey responses mirror the national responses.  Not being listened to or taken seriously was identified as an issue by over 70% of respondents.  </a:t>
            </a:r>
          </a:p>
        </p:txBody>
      </p:sp>
      <p:pic>
        <p:nvPicPr>
          <p:cNvPr id="4" name="Picture 3">
            <a:extLst>
              <a:ext uri="{FF2B5EF4-FFF2-40B4-BE49-F238E27FC236}">
                <a16:creationId xmlns:a16="http://schemas.microsoft.com/office/drawing/2014/main" id="{49D522B8-7125-546F-7F28-CA4D789033E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59785" y="756370"/>
            <a:ext cx="1065571" cy="1065571"/>
          </a:xfrm>
          <a:prstGeom prst="rect">
            <a:avLst/>
          </a:prstGeom>
        </p:spPr>
      </p:pic>
      <p:grpSp>
        <p:nvGrpSpPr>
          <p:cNvPr id="16" name="Group 15">
            <a:extLst>
              <a:ext uri="{FF2B5EF4-FFF2-40B4-BE49-F238E27FC236}">
                <a16:creationId xmlns:a16="http://schemas.microsoft.com/office/drawing/2014/main" id="{A0A6FE90-0B97-1D21-F9F4-2976D5BEBA68}"/>
              </a:ext>
            </a:extLst>
          </p:cNvPr>
          <p:cNvGrpSpPr/>
          <p:nvPr/>
        </p:nvGrpSpPr>
        <p:grpSpPr>
          <a:xfrm>
            <a:off x="9049921" y="1059569"/>
            <a:ext cx="2968100" cy="2884442"/>
            <a:chOff x="4966315" y="325905"/>
            <a:chExt cx="6905266" cy="6184569"/>
          </a:xfrm>
        </p:grpSpPr>
        <p:pic>
          <p:nvPicPr>
            <p:cNvPr id="17" name="Picture 16">
              <a:extLst>
                <a:ext uri="{FF2B5EF4-FFF2-40B4-BE49-F238E27FC236}">
                  <a16:creationId xmlns:a16="http://schemas.microsoft.com/office/drawing/2014/main" id="{54DAC0D8-2674-4FA5-3A6F-DA491709D5E6}"/>
                </a:ext>
              </a:extLst>
            </p:cNvPr>
            <p:cNvPicPr>
              <a:picLocks noChangeAspect="1"/>
            </p:cNvPicPr>
            <p:nvPr/>
          </p:nvPicPr>
          <p:blipFill rotWithShape="1">
            <a:blip r:embed="rId4"/>
            <a:srcRect l="19875"/>
            <a:stretch/>
          </p:blipFill>
          <p:spPr>
            <a:xfrm>
              <a:off x="4968250" y="325905"/>
              <a:ext cx="2249424" cy="2002611"/>
            </a:xfrm>
            <a:prstGeom prst="rect">
              <a:avLst/>
            </a:prstGeom>
          </p:spPr>
        </p:pic>
        <p:pic>
          <p:nvPicPr>
            <p:cNvPr id="18" name="Picture 2" descr="Image preview">
              <a:extLst>
                <a:ext uri="{FF2B5EF4-FFF2-40B4-BE49-F238E27FC236}">
                  <a16:creationId xmlns:a16="http://schemas.microsoft.com/office/drawing/2014/main" id="{982479C0-0F35-893E-EA6B-FAD867CA79B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5594" r="-6" b="-6"/>
            <a:stretch/>
          </p:blipFill>
          <p:spPr bwMode="auto">
            <a:xfrm>
              <a:off x="7295203" y="334938"/>
              <a:ext cx="2249425" cy="1998723"/>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a:extLst>
                <a:ext uri="{FF2B5EF4-FFF2-40B4-BE49-F238E27FC236}">
                  <a16:creationId xmlns:a16="http://schemas.microsoft.com/office/drawing/2014/main" id="{E97EDCC0-CDD8-57A6-28FB-130C166FF69A}"/>
                </a:ext>
              </a:extLst>
            </p:cNvPr>
            <p:cNvPicPr>
              <a:picLocks noChangeAspect="1"/>
            </p:cNvPicPr>
            <p:nvPr/>
          </p:nvPicPr>
          <p:blipFill rotWithShape="1">
            <a:blip r:embed="rId6"/>
            <a:srcRect t="1104" r="-5" b="-5"/>
            <a:stretch/>
          </p:blipFill>
          <p:spPr>
            <a:xfrm>
              <a:off x="4966315" y="4507863"/>
              <a:ext cx="2243723" cy="2002611"/>
            </a:xfrm>
            <a:prstGeom prst="rect">
              <a:avLst/>
            </a:prstGeom>
          </p:spPr>
        </p:pic>
        <p:pic>
          <p:nvPicPr>
            <p:cNvPr id="20" name="Picture 19">
              <a:extLst>
                <a:ext uri="{FF2B5EF4-FFF2-40B4-BE49-F238E27FC236}">
                  <a16:creationId xmlns:a16="http://schemas.microsoft.com/office/drawing/2014/main" id="{EC64241F-A88C-CEBC-3A9B-D352BD4D41D4}"/>
                </a:ext>
              </a:extLst>
            </p:cNvPr>
            <p:cNvPicPr>
              <a:picLocks noChangeAspect="1"/>
            </p:cNvPicPr>
            <p:nvPr/>
          </p:nvPicPr>
          <p:blipFill rotWithShape="1">
            <a:blip r:embed="rId7"/>
            <a:srcRect r="36169" b="3"/>
            <a:stretch/>
          </p:blipFill>
          <p:spPr>
            <a:xfrm>
              <a:off x="4968249" y="2413812"/>
              <a:ext cx="2249424" cy="2008755"/>
            </a:xfrm>
            <a:prstGeom prst="rect">
              <a:avLst/>
            </a:prstGeom>
          </p:spPr>
        </p:pic>
        <p:pic>
          <p:nvPicPr>
            <p:cNvPr id="21" name="Picture 20">
              <a:extLst>
                <a:ext uri="{FF2B5EF4-FFF2-40B4-BE49-F238E27FC236}">
                  <a16:creationId xmlns:a16="http://schemas.microsoft.com/office/drawing/2014/main" id="{16DE27D8-13F1-797C-BA93-5C22B00201B9}"/>
                </a:ext>
              </a:extLst>
            </p:cNvPr>
            <p:cNvPicPr>
              <a:picLocks noChangeAspect="1"/>
            </p:cNvPicPr>
            <p:nvPr/>
          </p:nvPicPr>
          <p:blipFill rotWithShape="1">
            <a:blip r:embed="rId8"/>
            <a:srcRect l="2008" r="11739" b="-2"/>
            <a:stretch/>
          </p:blipFill>
          <p:spPr>
            <a:xfrm>
              <a:off x="9622157" y="329793"/>
              <a:ext cx="2249424" cy="2008756"/>
            </a:xfrm>
            <a:prstGeom prst="rect">
              <a:avLst/>
            </a:prstGeom>
          </p:spPr>
        </p:pic>
        <p:pic>
          <p:nvPicPr>
            <p:cNvPr id="22" name="Picture 21">
              <a:extLst>
                <a:ext uri="{FF2B5EF4-FFF2-40B4-BE49-F238E27FC236}">
                  <a16:creationId xmlns:a16="http://schemas.microsoft.com/office/drawing/2014/main" id="{36C8B207-198E-4EA8-6A6C-1F32C48EA839}"/>
                </a:ext>
              </a:extLst>
            </p:cNvPr>
            <p:cNvPicPr>
              <a:picLocks noChangeAspect="1"/>
            </p:cNvPicPr>
            <p:nvPr/>
          </p:nvPicPr>
          <p:blipFill rotWithShape="1">
            <a:blip r:embed="rId9"/>
            <a:srcRect l="-1" t="4791" r="2" b="20558"/>
            <a:stretch/>
          </p:blipFill>
          <p:spPr>
            <a:xfrm>
              <a:off x="7303223" y="2465290"/>
              <a:ext cx="4482809" cy="4008725"/>
            </a:xfrm>
            <a:prstGeom prst="rect">
              <a:avLst/>
            </a:prstGeom>
          </p:spPr>
        </p:pic>
      </p:grpSp>
      <p:sp>
        <p:nvSpPr>
          <p:cNvPr id="27" name="TextBox 26">
            <a:extLst>
              <a:ext uri="{FF2B5EF4-FFF2-40B4-BE49-F238E27FC236}">
                <a16:creationId xmlns:a16="http://schemas.microsoft.com/office/drawing/2014/main" id="{4C450530-3759-B569-447A-455B88BDA6D1}"/>
              </a:ext>
            </a:extLst>
          </p:cNvPr>
          <p:cNvSpPr txBox="1"/>
          <p:nvPr/>
        </p:nvSpPr>
        <p:spPr>
          <a:xfrm>
            <a:off x="455371" y="4167634"/>
            <a:ext cx="4892617" cy="1384995"/>
          </a:xfrm>
          <a:prstGeom prst="rect">
            <a:avLst/>
          </a:prstGeom>
          <a:noFill/>
        </p:spPr>
        <p:txBody>
          <a:bodyPr wrap="square">
            <a:spAutoFit/>
          </a:bodyPr>
          <a:lstStyle/>
          <a:p>
            <a:pPr marL="457200" marR="0" lvl="0" indent="-342900" algn="l" defTabSz="914400" rtl="0" eaLnBrk="1" fontAlgn="auto" latinLnBrk="0" hangingPunct="1">
              <a:lnSpc>
                <a:spcPct val="100000"/>
              </a:lnSpc>
              <a:spcBef>
                <a:spcPts val="0"/>
              </a:spcBef>
              <a:spcAft>
                <a:spcPts val="0"/>
              </a:spcAft>
              <a:buClr>
                <a:srgbClr val="5C2684"/>
              </a:buClr>
              <a:buSzPts val="1800"/>
              <a:buFont typeface="Arial" panose="020B0604020202020204" pitchFamily="34" charset="0"/>
              <a:buChar char="•"/>
              <a:tabLst/>
              <a:defRPr/>
            </a:pPr>
            <a:r>
              <a:rPr kumimoji="0" lang="en-US" sz="1400" b="1" i="1" u="none" strike="noStrike" kern="0" cap="none" spc="0" normalizeH="0" baseline="0" noProof="0">
                <a:ln>
                  <a:noFill/>
                </a:ln>
                <a:solidFill>
                  <a:srgbClr val="5C2684"/>
                </a:solidFill>
                <a:effectLst/>
                <a:uLnTx/>
                <a:uFillTx/>
                <a:latin typeface="Franklin Gothic Demi" panose="020B0603020102020204" pitchFamily="34" charset="0"/>
                <a:cs typeface="Arial"/>
                <a:sym typeface="Arial"/>
              </a:rPr>
              <a:t>Growing, retaining and supporting our workforce is </a:t>
            </a:r>
            <a:r>
              <a:rPr kumimoji="0" lang="en-US" sz="1400" b="0" i="0" u="none" strike="noStrike" kern="0" cap="none" spc="0" normalizeH="0" baseline="0" noProof="0">
                <a:ln>
                  <a:noFill/>
                </a:ln>
                <a:solidFill>
                  <a:srgbClr val="000000"/>
                </a:solidFill>
                <a:effectLst/>
                <a:uLnTx/>
                <a:uFillTx/>
                <a:latin typeface="Franklin Gothic Book"/>
                <a:cs typeface="Arial"/>
                <a:sym typeface="Arial"/>
              </a:rPr>
              <a:t>reflected in our workforce priorities which we plan to adopt, apply, and invest in to develop our culture, workforce, and ways of working as a system. The workforce, cultural and leadership priorities will be built into our workforce delivery plan.</a:t>
            </a:r>
          </a:p>
        </p:txBody>
      </p:sp>
      <p:sp>
        <p:nvSpPr>
          <p:cNvPr id="29" name="TextBox 28">
            <a:extLst>
              <a:ext uri="{FF2B5EF4-FFF2-40B4-BE49-F238E27FC236}">
                <a16:creationId xmlns:a16="http://schemas.microsoft.com/office/drawing/2014/main" id="{001FDCA8-8B01-6311-55BA-AA5F2F56EA3D}"/>
              </a:ext>
            </a:extLst>
          </p:cNvPr>
          <p:cNvSpPr txBox="1"/>
          <p:nvPr/>
        </p:nvSpPr>
        <p:spPr>
          <a:xfrm>
            <a:off x="455371" y="5931193"/>
            <a:ext cx="11562650" cy="816570"/>
          </a:xfrm>
          <a:prstGeom prst="rect">
            <a:avLst/>
          </a:prstGeom>
          <a:solidFill>
            <a:schemeClr val="accent1"/>
          </a:solidFill>
        </p:spPr>
        <p:txBody>
          <a:bodyPr wrap="square" rtlCol="0">
            <a:spAutoFit/>
          </a:bodyPr>
          <a:lstStyle/>
          <a:p>
            <a:pPr algn="ctr">
              <a:lnSpc>
                <a:spcPct val="107000"/>
              </a:lnSpc>
              <a:spcAft>
                <a:spcPts val="800"/>
              </a:spcAft>
            </a:pPr>
            <a:r>
              <a:rPr lang="en-GB" sz="1400" b="1">
                <a:solidFill>
                  <a:schemeClr val="bg1"/>
                </a:solidFill>
                <a:effectLst/>
                <a:ea typeface="Calibri" panose="020F0502020204030204" pitchFamily="34" charset="0"/>
                <a:cs typeface="Times New Roman" panose="02020603050405020304" pitchFamily="18" charset="0"/>
              </a:rPr>
              <a:t>“</a:t>
            </a:r>
            <a:r>
              <a:rPr lang="en-GB" sz="1400" b="1" i="1">
                <a:solidFill>
                  <a:schemeClr val="bg1"/>
                </a:solidFill>
                <a:effectLst/>
                <a:ea typeface="Calibri" panose="020F0502020204030204" pitchFamily="34" charset="0"/>
                <a:cs typeface="Times New Roman" panose="02020603050405020304" pitchFamily="18" charset="0"/>
              </a:rPr>
              <a:t>As the largest employer of women in Europe, with more than one million amazing women working across every profession and discipline in health and care, the NHS has a vital role to play in the global effort to build a more equal and sustainable future</a:t>
            </a:r>
            <a:r>
              <a:rPr lang="en-GB" sz="1400" b="1">
                <a:solidFill>
                  <a:schemeClr val="bg1"/>
                </a:solidFill>
                <a:effectLst/>
                <a:ea typeface="Calibri" panose="020F0502020204030204" pitchFamily="34" charset="0"/>
                <a:cs typeface="Times New Roman" panose="02020603050405020304" pitchFamily="18" charset="0"/>
              </a:rPr>
              <a:t>”.</a:t>
            </a:r>
          </a:p>
          <a:p>
            <a:pPr algn="ctr">
              <a:lnSpc>
                <a:spcPct val="107000"/>
              </a:lnSpc>
            </a:pPr>
            <a:r>
              <a:rPr lang="en-GB" sz="1050">
                <a:solidFill>
                  <a:schemeClr val="bg1"/>
                </a:solidFill>
                <a:effectLst/>
                <a:ea typeface="Calibri" panose="020F0502020204030204" pitchFamily="34" charset="0"/>
                <a:cs typeface="Times New Roman" panose="02020603050405020304" pitchFamily="18" charset="0"/>
              </a:rPr>
              <a:t>Chief People Officer for the NHS, </a:t>
            </a:r>
            <a:r>
              <a:rPr lang="en-GB" sz="1050" err="1">
                <a:solidFill>
                  <a:schemeClr val="bg1"/>
                </a:solidFill>
                <a:effectLst/>
                <a:ea typeface="Calibri" panose="020F0502020204030204" pitchFamily="34" charset="0"/>
                <a:cs typeface="Times New Roman" panose="02020603050405020304" pitchFamily="18" charset="0"/>
              </a:rPr>
              <a:t>Prerana</a:t>
            </a:r>
            <a:r>
              <a:rPr lang="en-GB" sz="1050">
                <a:solidFill>
                  <a:schemeClr val="bg1"/>
                </a:solidFill>
                <a:effectLst/>
                <a:ea typeface="Calibri" panose="020F0502020204030204" pitchFamily="34" charset="0"/>
                <a:cs typeface="Times New Roman" panose="02020603050405020304" pitchFamily="18" charset="0"/>
              </a:rPr>
              <a:t> Issar (8 March 2021)</a:t>
            </a:r>
          </a:p>
        </p:txBody>
      </p:sp>
      <p:pic>
        <p:nvPicPr>
          <p:cNvPr id="30" name="Picture 29">
            <a:extLst>
              <a:ext uri="{FF2B5EF4-FFF2-40B4-BE49-F238E27FC236}">
                <a16:creationId xmlns:a16="http://schemas.microsoft.com/office/drawing/2014/main" id="{795B9877-561F-A809-7F8F-9BD5C506DA84}"/>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5442253" y="4562618"/>
            <a:ext cx="1273046" cy="1273046"/>
          </a:xfrm>
          <a:prstGeom prst="rect">
            <a:avLst/>
          </a:prstGeom>
        </p:spPr>
      </p:pic>
      <p:pic>
        <p:nvPicPr>
          <p:cNvPr id="31" name="Picture 30">
            <a:extLst>
              <a:ext uri="{FF2B5EF4-FFF2-40B4-BE49-F238E27FC236}">
                <a16:creationId xmlns:a16="http://schemas.microsoft.com/office/drawing/2014/main" id="{4C70D237-77D9-ACE1-FDB8-02A3936E1F42}"/>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5349820" y="3087352"/>
            <a:ext cx="1393705" cy="1393705"/>
          </a:xfrm>
          <a:prstGeom prst="rect">
            <a:avLst/>
          </a:prstGeom>
        </p:spPr>
      </p:pic>
      <p:sp>
        <p:nvSpPr>
          <p:cNvPr id="23" name="Oval Callout 22">
            <a:extLst>
              <a:ext uri="{FF2B5EF4-FFF2-40B4-BE49-F238E27FC236}">
                <a16:creationId xmlns:a16="http://schemas.microsoft.com/office/drawing/2014/main" id="{F1A1793A-DE60-8614-9318-776A4C0DC8E5}"/>
              </a:ext>
            </a:extLst>
          </p:cNvPr>
          <p:cNvSpPr/>
          <p:nvPr/>
        </p:nvSpPr>
        <p:spPr>
          <a:xfrm>
            <a:off x="6807732" y="4689775"/>
            <a:ext cx="5349818" cy="1321557"/>
          </a:xfrm>
          <a:prstGeom prst="wedgeEllipseCallout">
            <a:avLst>
              <a:gd name="adj1" fmla="val -43535"/>
              <a:gd name="adj2" fmla="val -66277"/>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300" b="1" i="1">
                <a:solidFill>
                  <a:schemeClr val="bg1"/>
                </a:solidFill>
                <a:effectLst/>
              </a:rPr>
              <a:t>“</a:t>
            </a:r>
            <a:r>
              <a:rPr lang="en-GB" sz="1300">
                <a:effectLst/>
                <a:ea typeface="Calibri" panose="020F0502020204030204" pitchFamily="34" charset="0"/>
                <a:cs typeface="Times New Roman" panose="02020603050405020304" pitchFamily="18" charset="0"/>
              </a:rPr>
              <a:t>My daughter developed cancer during her pregnancy and subsequently died.  Nobody took her symptoms seriously and she saw a different person every time so they could not see how she was deteriorating before their eyes”.</a:t>
            </a:r>
            <a:endParaRPr lang="en-GB" sz="1300" b="1" i="1">
              <a:solidFill>
                <a:schemeClr val="bg1"/>
              </a:solidFill>
              <a:effectLst/>
            </a:endParaRPr>
          </a:p>
        </p:txBody>
      </p:sp>
    </p:spTree>
    <p:extLst>
      <p:ext uri="{BB962C8B-B14F-4D97-AF65-F5344CB8AC3E}">
        <p14:creationId xmlns:p14="http://schemas.microsoft.com/office/powerpoint/2010/main" val="24561004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5AD6289-994D-3D86-E813-2EBC575FFEA0}"/>
              </a:ext>
            </a:extLst>
          </p:cNvPr>
          <p:cNvSpPr txBox="1">
            <a:spLocks/>
          </p:cNvSpPr>
          <p:nvPr/>
        </p:nvSpPr>
        <p:spPr>
          <a:xfrm>
            <a:off x="561659" y="341423"/>
            <a:ext cx="7682231" cy="607322"/>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5C2684"/>
              </a:buClr>
              <a:buSzPts val="5200"/>
              <a:buFont typeface="Franklin Gothic"/>
              <a:buNone/>
              <a:defRPr sz="6933" b="0" i="0" u="none" strike="noStrike" cap="none">
                <a:solidFill>
                  <a:schemeClr val="accent1"/>
                </a:solidFill>
                <a:latin typeface="Franklin Gothic Heavy" panose="020B0903020102020204" pitchFamily="34" charset="0"/>
                <a:ea typeface="Franklin Gothic Heavy" panose="020B0903020102020204" pitchFamily="34" charset="0"/>
                <a:cs typeface="Franklin Gothic"/>
                <a:sym typeface="Franklin Gothic"/>
              </a:defRPr>
            </a:lvl1pPr>
            <a:lvl2pPr marR="0" lvl="1" algn="l" rtl="0" eaLnBrk="1" hangingPunct="1">
              <a:lnSpc>
                <a:spcPct val="100000"/>
              </a:lnSpc>
              <a:spcBef>
                <a:spcPts val="0"/>
              </a:spcBef>
              <a:spcAft>
                <a:spcPts val="0"/>
              </a:spcAft>
              <a:buClr>
                <a:schemeClr val="dk1"/>
              </a:buClr>
              <a:buSzPts val="5200"/>
              <a:buFont typeface="Franklin Gothic"/>
              <a:buNone/>
              <a:defRPr sz="6933" b="0" i="0" u="none" strike="noStrike" cap="none">
                <a:solidFill>
                  <a:schemeClr val="dk1"/>
                </a:solidFill>
                <a:latin typeface="Franklin Gothic"/>
                <a:ea typeface="Franklin Gothic"/>
                <a:cs typeface="Franklin Gothic"/>
                <a:sym typeface="Franklin Gothic"/>
              </a:defRPr>
            </a:lvl2pPr>
            <a:lvl3pPr marR="0" lvl="2" algn="l" rtl="0" eaLnBrk="1" hangingPunct="1">
              <a:lnSpc>
                <a:spcPct val="100000"/>
              </a:lnSpc>
              <a:spcBef>
                <a:spcPts val="0"/>
              </a:spcBef>
              <a:spcAft>
                <a:spcPts val="0"/>
              </a:spcAft>
              <a:buClr>
                <a:schemeClr val="dk1"/>
              </a:buClr>
              <a:buSzPts val="5200"/>
              <a:buFont typeface="Franklin Gothic"/>
              <a:buNone/>
              <a:defRPr sz="6933" b="0" i="0" u="none" strike="noStrike" cap="none">
                <a:solidFill>
                  <a:schemeClr val="dk1"/>
                </a:solidFill>
                <a:latin typeface="Franklin Gothic"/>
                <a:ea typeface="Franklin Gothic"/>
                <a:cs typeface="Franklin Gothic"/>
                <a:sym typeface="Franklin Gothic"/>
              </a:defRPr>
            </a:lvl3pPr>
            <a:lvl4pPr marR="0" lvl="3" algn="l" rtl="0" eaLnBrk="1" hangingPunct="1">
              <a:lnSpc>
                <a:spcPct val="100000"/>
              </a:lnSpc>
              <a:spcBef>
                <a:spcPts val="0"/>
              </a:spcBef>
              <a:spcAft>
                <a:spcPts val="0"/>
              </a:spcAft>
              <a:buClr>
                <a:schemeClr val="dk1"/>
              </a:buClr>
              <a:buSzPts val="5200"/>
              <a:buFont typeface="Franklin Gothic"/>
              <a:buNone/>
              <a:defRPr sz="6933" b="0" i="0" u="none" strike="noStrike" cap="none">
                <a:solidFill>
                  <a:schemeClr val="dk1"/>
                </a:solidFill>
                <a:latin typeface="Franklin Gothic"/>
                <a:ea typeface="Franklin Gothic"/>
                <a:cs typeface="Franklin Gothic"/>
                <a:sym typeface="Franklin Gothic"/>
              </a:defRPr>
            </a:lvl4pPr>
            <a:lvl5pPr marR="0" lvl="4" algn="l" rtl="0" eaLnBrk="1" hangingPunct="1">
              <a:lnSpc>
                <a:spcPct val="100000"/>
              </a:lnSpc>
              <a:spcBef>
                <a:spcPts val="0"/>
              </a:spcBef>
              <a:spcAft>
                <a:spcPts val="0"/>
              </a:spcAft>
              <a:buClr>
                <a:schemeClr val="dk1"/>
              </a:buClr>
              <a:buSzPts val="5200"/>
              <a:buFont typeface="Franklin Gothic"/>
              <a:buNone/>
              <a:defRPr sz="6933" b="0" i="0" u="none" strike="noStrike" cap="none">
                <a:solidFill>
                  <a:schemeClr val="dk1"/>
                </a:solidFill>
                <a:latin typeface="Franklin Gothic"/>
                <a:ea typeface="Franklin Gothic"/>
                <a:cs typeface="Franklin Gothic"/>
                <a:sym typeface="Franklin Gothic"/>
              </a:defRPr>
            </a:lvl5pPr>
            <a:lvl6pPr marR="0" lvl="5" algn="l" rtl="0" eaLnBrk="1" hangingPunct="1">
              <a:lnSpc>
                <a:spcPct val="100000"/>
              </a:lnSpc>
              <a:spcBef>
                <a:spcPts val="0"/>
              </a:spcBef>
              <a:spcAft>
                <a:spcPts val="0"/>
              </a:spcAft>
              <a:buClr>
                <a:schemeClr val="dk1"/>
              </a:buClr>
              <a:buSzPts val="5200"/>
              <a:buFont typeface="Franklin Gothic"/>
              <a:buNone/>
              <a:defRPr sz="6933" b="0" i="0" u="none" strike="noStrike" cap="none">
                <a:solidFill>
                  <a:schemeClr val="dk1"/>
                </a:solidFill>
                <a:latin typeface="Franklin Gothic"/>
                <a:ea typeface="Franklin Gothic"/>
                <a:cs typeface="Franklin Gothic"/>
                <a:sym typeface="Franklin Gothic"/>
              </a:defRPr>
            </a:lvl6pPr>
            <a:lvl7pPr marR="0" lvl="6" algn="l" rtl="0" eaLnBrk="1" hangingPunct="1">
              <a:lnSpc>
                <a:spcPct val="100000"/>
              </a:lnSpc>
              <a:spcBef>
                <a:spcPts val="0"/>
              </a:spcBef>
              <a:spcAft>
                <a:spcPts val="0"/>
              </a:spcAft>
              <a:buClr>
                <a:schemeClr val="dk1"/>
              </a:buClr>
              <a:buSzPts val="5200"/>
              <a:buFont typeface="Franklin Gothic"/>
              <a:buNone/>
              <a:defRPr sz="6933" b="0" i="0" u="none" strike="noStrike" cap="none">
                <a:solidFill>
                  <a:schemeClr val="dk1"/>
                </a:solidFill>
                <a:latin typeface="Franklin Gothic"/>
                <a:ea typeface="Franklin Gothic"/>
                <a:cs typeface="Franklin Gothic"/>
                <a:sym typeface="Franklin Gothic"/>
              </a:defRPr>
            </a:lvl7pPr>
            <a:lvl8pPr marR="0" lvl="7" algn="l" rtl="0" eaLnBrk="1" hangingPunct="1">
              <a:lnSpc>
                <a:spcPct val="100000"/>
              </a:lnSpc>
              <a:spcBef>
                <a:spcPts val="0"/>
              </a:spcBef>
              <a:spcAft>
                <a:spcPts val="0"/>
              </a:spcAft>
              <a:buClr>
                <a:schemeClr val="dk1"/>
              </a:buClr>
              <a:buSzPts val="5200"/>
              <a:buFont typeface="Franklin Gothic"/>
              <a:buNone/>
              <a:defRPr sz="6933" b="0" i="0" u="none" strike="noStrike" cap="none">
                <a:solidFill>
                  <a:schemeClr val="dk1"/>
                </a:solidFill>
                <a:latin typeface="Franklin Gothic"/>
                <a:ea typeface="Franklin Gothic"/>
                <a:cs typeface="Franklin Gothic"/>
                <a:sym typeface="Franklin Gothic"/>
              </a:defRPr>
            </a:lvl8pPr>
            <a:lvl9pPr marR="0" lvl="8" algn="l" rtl="0" eaLnBrk="1" hangingPunct="1">
              <a:lnSpc>
                <a:spcPct val="100000"/>
              </a:lnSpc>
              <a:spcBef>
                <a:spcPts val="0"/>
              </a:spcBef>
              <a:spcAft>
                <a:spcPts val="0"/>
              </a:spcAft>
              <a:buClr>
                <a:schemeClr val="dk1"/>
              </a:buClr>
              <a:buSzPts val="5200"/>
              <a:buFont typeface="Franklin Gothic"/>
              <a:buNone/>
              <a:defRPr sz="6933" b="0" i="0" u="none" strike="noStrike" cap="none">
                <a:solidFill>
                  <a:schemeClr val="dk1"/>
                </a:solidFill>
                <a:latin typeface="Franklin Gothic"/>
                <a:ea typeface="Franklin Gothic"/>
                <a:cs typeface="Franklin Gothic"/>
                <a:sym typeface="Franklin Gothic"/>
              </a:defRPr>
            </a:lvl9pPr>
          </a:lstStyle>
          <a:p>
            <a:r>
              <a:rPr lang="en-GB" sz="2800" kern="0" dirty="0"/>
              <a:t>Delivering the Vision - Women’s Health Hubs</a:t>
            </a:r>
          </a:p>
        </p:txBody>
      </p:sp>
      <p:sp>
        <p:nvSpPr>
          <p:cNvPr id="6" name="TextBox 5">
            <a:extLst>
              <a:ext uri="{FF2B5EF4-FFF2-40B4-BE49-F238E27FC236}">
                <a16:creationId xmlns:a16="http://schemas.microsoft.com/office/drawing/2014/main" id="{2194CCB5-3FD7-99D3-BBAA-E5DCC4D39CB2}"/>
              </a:ext>
            </a:extLst>
          </p:cNvPr>
          <p:cNvSpPr txBox="1"/>
          <p:nvPr/>
        </p:nvSpPr>
        <p:spPr>
          <a:xfrm>
            <a:off x="561659" y="948745"/>
            <a:ext cx="8623924" cy="3385542"/>
          </a:xfrm>
          <a:prstGeom prst="rect">
            <a:avLst/>
          </a:prstGeom>
          <a:noFill/>
        </p:spPr>
        <p:txBody>
          <a:bodyPr wrap="square">
            <a:spAutoFit/>
          </a:bodyPr>
          <a:lstStyle/>
          <a:p>
            <a:pPr marL="285750" indent="-285750" algn="l">
              <a:buClr>
                <a:schemeClr val="accent1"/>
              </a:buClr>
              <a:buFont typeface="Arial" panose="020B0604020202020204" pitchFamily="34" charset="0"/>
              <a:buChar char="•"/>
            </a:pPr>
            <a:r>
              <a:rPr lang="en-GB" sz="1300" b="0" i="0" dirty="0">
                <a:solidFill>
                  <a:srgbClr val="0B0C0C"/>
                </a:solidFill>
                <a:effectLst/>
                <a:highlight>
                  <a:srgbClr val="FFFFFF"/>
                </a:highlight>
              </a:rPr>
              <a:t>The </a:t>
            </a:r>
            <a:r>
              <a:rPr lang="en-GB" sz="1300" b="1" i="1" dirty="0">
                <a:solidFill>
                  <a:schemeClr val="accent1"/>
                </a:solidFill>
                <a:effectLst/>
                <a:highlight>
                  <a:srgbClr val="FFFFFF"/>
                </a:highlight>
                <a:hlinkClick r:id="rId3">
                  <a:extLst>
                    <a:ext uri="{A12FA001-AC4F-418D-AE19-62706E023703}">
                      <ahyp:hlinkClr xmlns:ahyp="http://schemas.microsoft.com/office/drawing/2018/hyperlinkcolor" val="tx"/>
                    </a:ext>
                  </a:extLst>
                </a:hlinkClick>
              </a:rPr>
              <a:t>Women’s Health Strategy for England</a:t>
            </a:r>
            <a:r>
              <a:rPr lang="en-GB" sz="1300" b="1" i="1" dirty="0">
                <a:solidFill>
                  <a:schemeClr val="accent1"/>
                </a:solidFill>
                <a:effectLst/>
                <a:highlight>
                  <a:srgbClr val="FFFFFF"/>
                </a:highlight>
              </a:rPr>
              <a:t> </a:t>
            </a:r>
            <a:r>
              <a:rPr lang="en-GB" sz="1300" b="0" i="0" dirty="0">
                <a:solidFill>
                  <a:srgbClr val="0B0C0C"/>
                </a:solidFill>
                <a:effectLst/>
                <a:highlight>
                  <a:srgbClr val="FFFFFF"/>
                </a:highlight>
              </a:rPr>
              <a:t>encourages the expansion of women’s health hubs across the country improving access to and experiences of care, </a:t>
            </a:r>
            <a:r>
              <a:rPr lang="en-GB" sz="1300" dirty="0">
                <a:solidFill>
                  <a:srgbClr val="0B0C0C"/>
                </a:solidFill>
                <a:highlight>
                  <a:srgbClr val="FFFFFF"/>
                </a:highlight>
              </a:rPr>
              <a:t>improving health outcomes for women and reducing health inequalities.</a:t>
            </a:r>
          </a:p>
          <a:p>
            <a:pPr algn="l">
              <a:buClr>
                <a:schemeClr val="accent1"/>
              </a:buClr>
            </a:pPr>
            <a:endParaRPr lang="en-GB" sz="1300" dirty="0">
              <a:solidFill>
                <a:srgbClr val="0B0C0C"/>
              </a:solidFill>
              <a:highlight>
                <a:srgbClr val="FFFFFF"/>
              </a:highlight>
            </a:endParaRPr>
          </a:p>
          <a:p>
            <a:pPr marL="285750" indent="-285750" algn="l">
              <a:buClr>
                <a:schemeClr val="accent1"/>
              </a:buClr>
              <a:buFont typeface="Arial" panose="020B0604020202020204" pitchFamily="34" charset="0"/>
              <a:buChar char="•"/>
            </a:pPr>
            <a:r>
              <a:rPr lang="en-GB" sz="1300" b="0" i="0" dirty="0">
                <a:solidFill>
                  <a:srgbClr val="0B0C0C"/>
                </a:solidFill>
                <a:effectLst/>
                <a:highlight>
                  <a:srgbClr val="FFFFFF"/>
                </a:highlight>
              </a:rPr>
              <a:t>Women’s health hubs bring together healthcare professionals and existing services to provide integrated women’s health services in the community,</a:t>
            </a:r>
            <a:r>
              <a:rPr lang="en-GB" sz="1300" dirty="0">
                <a:solidFill>
                  <a:srgbClr val="0B0C0C"/>
                </a:solidFill>
                <a:highlight>
                  <a:srgbClr val="FFFFFF"/>
                </a:highlight>
              </a:rPr>
              <a:t> </a:t>
            </a:r>
            <a:r>
              <a:rPr lang="en-GB" sz="1300" b="0" i="0" dirty="0">
                <a:solidFill>
                  <a:srgbClr val="0B0C0C"/>
                </a:solidFill>
                <a:effectLst/>
                <a:highlight>
                  <a:srgbClr val="FFFFFF"/>
                </a:highlight>
              </a:rPr>
              <a:t>at the interface between primary and secondary care. They provide intermediate care, where services are more advanced than typically seen in primary care but are for health issues which do not necessarily need a referral to secondary care. Hubs do not have to be a building or specific place; they may employ digital resources to provide virtual triage or consultations, or alternatively they may make use of existing facilities, for example GP surgeries or community centres. </a:t>
            </a:r>
          </a:p>
          <a:p>
            <a:pPr marL="285750" indent="-285750" algn="l">
              <a:buClr>
                <a:schemeClr val="accent1"/>
              </a:buClr>
              <a:buFont typeface="Arial" panose="020B0604020202020204" pitchFamily="34" charset="0"/>
              <a:buChar char="•"/>
            </a:pPr>
            <a:endParaRPr lang="en-GB" sz="1300" dirty="0">
              <a:solidFill>
                <a:srgbClr val="0B0C0C"/>
              </a:solidFill>
              <a:highlight>
                <a:srgbClr val="FFFFFF"/>
              </a:highlight>
            </a:endParaRPr>
          </a:p>
          <a:p>
            <a:pPr marL="285750" indent="-285750" algn="l">
              <a:spcBef>
                <a:spcPts val="600"/>
              </a:spcBef>
              <a:buClr>
                <a:schemeClr val="accent1"/>
              </a:buClr>
              <a:buFont typeface="Arial" panose="020B0604020202020204" pitchFamily="34" charset="0"/>
              <a:buChar char="•"/>
            </a:pPr>
            <a:r>
              <a:rPr lang="en-GB" sz="1300" b="0" i="0" dirty="0">
                <a:solidFill>
                  <a:srgbClr val="000000"/>
                </a:solidFill>
                <a:effectLst/>
              </a:rPr>
              <a:t>In 2020 North Liverpool PCN launched the first fully integrated inter-practice Women's Health clinic for primary care in Liverpool. These clinics became the foundation of the Liverpool Women’s Health Hubs and has become a flag-ship model for many other areas developing similar services</a:t>
            </a:r>
            <a:r>
              <a:rPr lang="en-GB" sz="1400" b="0" i="0" dirty="0">
                <a:solidFill>
                  <a:srgbClr val="000000"/>
                </a:solidFill>
                <a:effectLst/>
                <a:highlight>
                  <a:srgbClr val="E8EDEE"/>
                </a:highlight>
                <a:latin typeface="Frutiger W01"/>
              </a:rPr>
              <a:t>.</a:t>
            </a:r>
            <a:r>
              <a:rPr lang="en-GB" sz="1300" b="0" i="0" dirty="0">
                <a:solidFill>
                  <a:srgbClr val="0B0C0C"/>
                </a:solidFill>
                <a:effectLst/>
                <a:highlight>
                  <a:srgbClr val="FFFFFF"/>
                </a:highlight>
              </a:rPr>
              <a:t>  The Liverpool hub model is delivering a significant increase in appointments and prescribing rates for Long-Acting </a:t>
            </a:r>
            <a:r>
              <a:rPr lang="en-GB" sz="1300" dirty="0">
                <a:solidFill>
                  <a:srgbClr val="0B0C0C"/>
                </a:solidFill>
                <a:highlight>
                  <a:srgbClr val="FFFFFF"/>
                </a:highlight>
              </a:rPr>
              <a:t>R</a:t>
            </a:r>
            <a:r>
              <a:rPr lang="en-GB" sz="1300" b="0" i="0" dirty="0">
                <a:solidFill>
                  <a:srgbClr val="0B0C0C"/>
                </a:solidFill>
                <a:effectLst/>
                <a:highlight>
                  <a:srgbClr val="FFFFFF"/>
                </a:highlight>
              </a:rPr>
              <a:t>eversible </a:t>
            </a:r>
            <a:r>
              <a:rPr lang="en-GB" sz="1300" dirty="0">
                <a:solidFill>
                  <a:srgbClr val="0B0C0C"/>
                </a:solidFill>
                <a:highlight>
                  <a:srgbClr val="FFFFFF"/>
                </a:highlight>
              </a:rPr>
              <a:t>C</a:t>
            </a:r>
            <a:r>
              <a:rPr lang="en-GB" sz="1300" b="0" i="0" dirty="0">
                <a:solidFill>
                  <a:srgbClr val="0B0C0C"/>
                </a:solidFill>
                <a:effectLst/>
                <a:highlight>
                  <a:srgbClr val="FFFFFF"/>
                </a:highlight>
              </a:rPr>
              <a:t>ontraception (LARC) - both for prevention of pregnancy and managing menstrual problems.</a:t>
            </a:r>
          </a:p>
          <a:p>
            <a:pPr algn="l">
              <a:buClr>
                <a:schemeClr val="accent1"/>
              </a:buClr>
            </a:pPr>
            <a:endParaRPr lang="en-GB" sz="1300" dirty="0">
              <a:solidFill>
                <a:srgbClr val="0B0C0C"/>
              </a:solidFill>
              <a:highlight>
                <a:srgbClr val="FFFFFF"/>
              </a:highlight>
            </a:endParaRPr>
          </a:p>
        </p:txBody>
      </p:sp>
      <p:pic>
        <p:nvPicPr>
          <p:cNvPr id="2" name="Picture 1" descr="A magazine cover with a group of women's heads&#10;&#10;Description automatically generated with low confidence">
            <a:extLst>
              <a:ext uri="{FF2B5EF4-FFF2-40B4-BE49-F238E27FC236}">
                <a16:creationId xmlns:a16="http://schemas.microsoft.com/office/drawing/2014/main" id="{5D8DB3FA-9B48-889D-234A-87CE28AE982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406865" y="948745"/>
            <a:ext cx="2324645" cy="3291416"/>
          </a:xfrm>
          <a:prstGeom prst="rect">
            <a:avLst/>
          </a:prstGeom>
        </p:spPr>
      </p:pic>
      <p:pic>
        <p:nvPicPr>
          <p:cNvPr id="3" name="Picture 4">
            <a:extLst>
              <a:ext uri="{FF2B5EF4-FFF2-40B4-BE49-F238E27FC236}">
                <a16:creationId xmlns:a16="http://schemas.microsoft.com/office/drawing/2014/main" id="{F2098C8C-82CB-CB79-EC49-EC42B25CE2B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69167" y="4582384"/>
            <a:ext cx="3162343" cy="177931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F5EEB539-7C54-E4EF-0012-4A34457B7DA9}"/>
              </a:ext>
            </a:extLst>
          </p:cNvPr>
          <p:cNvSpPr txBox="1"/>
          <p:nvPr/>
        </p:nvSpPr>
        <p:spPr>
          <a:xfrm>
            <a:off x="561659" y="4240161"/>
            <a:ext cx="8007508" cy="2600712"/>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
                <a:srgbClr val="5C2684"/>
              </a:buClr>
              <a:buSzTx/>
              <a:buFont typeface="Arial" panose="020B0604020202020204" pitchFamily="34" charset="0"/>
              <a:buChar char="•"/>
              <a:tabLst/>
              <a:defRPr/>
            </a:pPr>
            <a:r>
              <a:rPr kumimoji="0" lang="en-GB" sz="1300" b="0" i="0" u="none" strike="noStrike" kern="1200" cap="none" spc="0" normalizeH="0" baseline="0" noProof="0" dirty="0">
                <a:ln>
                  <a:noFill/>
                </a:ln>
                <a:solidFill>
                  <a:srgbClr val="0B0C0C"/>
                </a:solidFill>
                <a:effectLst/>
                <a:highlight>
                  <a:srgbClr val="FFFFFF"/>
                </a:highlight>
                <a:uLnTx/>
                <a:uFillTx/>
                <a:latin typeface="Franklin Gothic Book"/>
                <a:ea typeface="+mn-ea"/>
                <a:cs typeface="+mn-cs"/>
              </a:rPr>
              <a:t>Hubs reflect the </a:t>
            </a:r>
            <a:r>
              <a:rPr kumimoji="0" lang="en-GB" sz="1300" b="0" i="0" u="none" strike="noStrike" kern="1200" cap="none" spc="0" normalizeH="0" baseline="0" noProof="0" dirty="0">
                <a:ln>
                  <a:noFill/>
                </a:ln>
                <a:solidFill>
                  <a:srgbClr val="1D70B8"/>
                </a:solidFill>
                <a:effectLst/>
                <a:highlight>
                  <a:srgbClr val="FFFFFF"/>
                </a:highlight>
                <a:uLnTx/>
                <a:uFillTx/>
                <a:latin typeface="Franklin Gothic Book"/>
                <a:ea typeface="+mn-ea"/>
                <a:cs typeface="+mn-cs"/>
                <a:hlinkClick r:id="rId3"/>
              </a:rPr>
              <a:t>life course approach</a:t>
            </a:r>
            <a:r>
              <a:rPr kumimoji="0" lang="en-GB" sz="1300" b="0" i="0" u="none" strike="noStrike" kern="1200" cap="none" spc="0" normalizeH="0" baseline="0" noProof="0" dirty="0">
                <a:ln>
                  <a:noFill/>
                </a:ln>
                <a:solidFill>
                  <a:srgbClr val="0B0C0C"/>
                </a:solidFill>
                <a:effectLst/>
                <a:highlight>
                  <a:srgbClr val="FFFFFF"/>
                </a:highlight>
                <a:uLnTx/>
                <a:uFillTx/>
                <a:latin typeface="Franklin Gothic Book"/>
                <a:ea typeface="+mn-ea"/>
                <a:cs typeface="+mn-cs"/>
              </a:rPr>
              <a:t> to women’s health, where care is not limited to interventions for a single condition, but instead is wrapped around the needs of an individual woman, which in some cases may be multiple needs. For example, hubs can provide management of contraception and heavy menstrual bleeding in one visit or integrate cervical screening with other aspects of women’s healthcare such </a:t>
            </a:r>
            <a:r>
              <a:rPr kumimoji="0" lang="en-GB" sz="1300" b="0" i="0" u="none" strike="noStrike" kern="1200" cap="none" spc="0" normalizeH="0" baseline="0" noProof="0">
                <a:ln>
                  <a:noFill/>
                </a:ln>
                <a:solidFill>
                  <a:srgbClr val="0B0C0C"/>
                </a:solidFill>
                <a:effectLst/>
                <a:highlight>
                  <a:srgbClr val="FFFFFF"/>
                </a:highlight>
                <a:uLnTx/>
                <a:uFillTx/>
                <a:latin typeface="Franklin Gothic Book"/>
                <a:ea typeface="+mn-ea"/>
                <a:cs typeface="+mn-cs"/>
              </a:rPr>
              <a:t>as LARC </a:t>
            </a:r>
            <a:r>
              <a:rPr kumimoji="0" lang="en-GB" sz="1300" b="0" i="0" u="none" strike="noStrike" kern="1200" cap="none" spc="0" normalizeH="0" baseline="0" noProof="0" dirty="0">
                <a:ln>
                  <a:noFill/>
                </a:ln>
                <a:solidFill>
                  <a:srgbClr val="0B0C0C"/>
                </a:solidFill>
                <a:effectLst/>
                <a:highlight>
                  <a:srgbClr val="FFFFFF"/>
                </a:highlight>
                <a:uLnTx/>
                <a:uFillTx/>
                <a:latin typeface="Franklin Gothic Book"/>
                <a:ea typeface="+mn-ea"/>
                <a:cs typeface="+mn-cs"/>
              </a:rPr>
              <a:t>fitting or removal.</a:t>
            </a:r>
          </a:p>
          <a:p>
            <a:pPr marL="285750" marR="0" lvl="0" indent="-285750" algn="l" defTabSz="914400" rtl="0" eaLnBrk="1" fontAlgn="auto" latinLnBrk="0" hangingPunct="1">
              <a:lnSpc>
                <a:spcPct val="100000"/>
              </a:lnSpc>
              <a:spcBef>
                <a:spcPts val="0"/>
              </a:spcBef>
              <a:spcAft>
                <a:spcPts val="0"/>
              </a:spcAft>
              <a:buClr>
                <a:srgbClr val="5C2684"/>
              </a:buClr>
              <a:buSzTx/>
              <a:buFont typeface="Arial" panose="020B0604020202020204" pitchFamily="34" charset="0"/>
              <a:buChar char="•"/>
              <a:tabLst/>
              <a:defRPr/>
            </a:pPr>
            <a:endParaRPr kumimoji="0" lang="en-GB" sz="1300" b="0" i="0" u="none" strike="noStrike" kern="1200" cap="none" spc="0" normalizeH="0" baseline="0" noProof="0" dirty="0">
              <a:ln>
                <a:noFill/>
              </a:ln>
              <a:solidFill>
                <a:srgbClr val="0B0C0C"/>
              </a:solidFill>
              <a:effectLst/>
              <a:highlight>
                <a:srgbClr val="FFFFFF"/>
              </a:highlight>
              <a:uLnTx/>
              <a:uFillTx/>
              <a:latin typeface="Franklin Gothic Book"/>
              <a:ea typeface="Arial" panose="020B0604020202020204" pitchFamily="34" charset="0"/>
              <a:cs typeface="+mn-cs"/>
            </a:endParaRPr>
          </a:p>
          <a:p>
            <a:pPr marL="285750" marR="0" lvl="0" indent="-285750" algn="l" defTabSz="914400" rtl="0" eaLnBrk="1" fontAlgn="auto" latinLnBrk="0" hangingPunct="1">
              <a:lnSpc>
                <a:spcPct val="100000"/>
              </a:lnSpc>
              <a:spcBef>
                <a:spcPts val="0"/>
              </a:spcBef>
              <a:spcAft>
                <a:spcPts val="0"/>
              </a:spcAft>
              <a:buClr>
                <a:srgbClr val="5C2684"/>
              </a:buClr>
              <a:buSzTx/>
              <a:buFont typeface="Arial" panose="020B0604020202020204" pitchFamily="34" charset="0"/>
              <a:buChar char="•"/>
              <a:tabLst/>
              <a:defRPr/>
            </a:pPr>
            <a:r>
              <a:rPr kumimoji="0" lang="en-GB" sz="1300" b="0" i="0" u="none" strike="noStrike" kern="1200" cap="none" spc="0" normalizeH="0" baseline="0" noProof="0" dirty="0">
                <a:ln>
                  <a:noFill/>
                </a:ln>
                <a:solidFill>
                  <a:srgbClr val="0B0C0C"/>
                </a:solidFill>
                <a:effectLst/>
                <a:highlight>
                  <a:srgbClr val="FFFFFF"/>
                </a:highlight>
                <a:uLnTx/>
                <a:uFillTx/>
                <a:latin typeface="Franklin Gothic Book"/>
                <a:ea typeface="Arial" panose="020B0604020202020204" pitchFamily="34" charset="0"/>
                <a:cs typeface="+mn-cs"/>
              </a:rPr>
              <a:t>The hubs will help to meet the following </a:t>
            </a:r>
            <a:r>
              <a:rPr kumimoji="0" lang="en-GB" sz="1300" b="0" i="0" u="none" strike="noStrike" kern="1200" cap="none" spc="0" normalizeH="0" baseline="0" noProof="0" dirty="0">
                <a:ln>
                  <a:noFill/>
                </a:ln>
                <a:solidFill>
                  <a:srgbClr val="000000"/>
                </a:solidFill>
                <a:effectLst/>
                <a:uLnTx/>
                <a:uFillTx/>
                <a:latin typeface="Franklin Gothic Book"/>
                <a:ea typeface="Arial" panose="020B0604020202020204" pitchFamily="34" charset="0"/>
                <a:cs typeface="+mn-cs"/>
              </a:rPr>
              <a:t>system priorities:</a:t>
            </a:r>
          </a:p>
          <a:p>
            <a:pPr marL="742950" marR="0" lvl="1" indent="-285750" algn="l" defTabSz="914400" rtl="0" eaLnBrk="1" fontAlgn="auto" latinLnBrk="0" hangingPunct="1">
              <a:lnSpc>
                <a:spcPct val="100000"/>
              </a:lnSpc>
              <a:spcBef>
                <a:spcPts val="0"/>
              </a:spcBef>
              <a:spcAft>
                <a:spcPts val="800"/>
              </a:spcAft>
              <a:buClr>
                <a:srgbClr val="5C2684"/>
              </a:buClr>
              <a:buSzTx/>
              <a:buFont typeface="Wingdings" pitchFamily="2" charset="2"/>
              <a:buChar char="ü"/>
              <a:tabLst/>
              <a:defRPr/>
            </a:pPr>
            <a:r>
              <a:rPr kumimoji="0" lang="en-GB" sz="1300" b="0" i="0" u="none" strike="noStrike" kern="1200" cap="none" spc="0" normalizeH="0" baseline="0" noProof="0" dirty="0">
                <a:ln>
                  <a:noFill/>
                </a:ln>
                <a:solidFill>
                  <a:srgbClr val="000000"/>
                </a:solidFill>
                <a:effectLst/>
                <a:uLnTx/>
                <a:uFillTx/>
                <a:latin typeface="Franklin Gothic Book"/>
                <a:ea typeface="Times New Roman" panose="02020603050405020304" pitchFamily="18" charset="0"/>
                <a:cs typeface="Times New Roman" panose="02020603050405020304" pitchFamily="18" charset="0"/>
              </a:rPr>
              <a:t>delivering care closer to home</a:t>
            </a:r>
          </a:p>
          <a:p>
            <a:pPr marL="742950" marR="0" lvl="1" indent="-285750" algn="l" defTabSz="914400" rtl="0" eaLnBrk="1" fontAlgn="auto" latinLnBrk="0" hangingPunct="1">
              <a:lnSpc>
                <a:spcPct val="100000"/>
              </a:lnSpc>
              <a:spcBef>
                <a:spcPts val="0"/>
              </a:spcBef>
              <a:spcAft>
                <a:spcPts val="800"/>
              </a:spcAft>
              <a:buClr>
                <a:srgbClr val="5C2684"/>
              </a:buClr>
              <a:buSzTx/>
              <a:buFont typeface="Wingdings" pitchFamily="2" charset="2"/>
              <a:buChar char="ü"/>
              <a:tabLst/>
              <a:defRPr/>
            </a:pPr>
            <a:r>
              <a:rPr kumimoji="0" lang="en-GB" sz="1300" b="0" i="0" u="none" strike="noStrike" kern="1200" cap="none" spc="0" normalizeH="0" baseline="0" noProof="0" dirty="0">
                <a:ln>
                  <a:noFill/>
                </a:ln>
                <a:solidFill>
                  <a:srgbClr val="000000"/>
                </a:solidFill>
                <a:effectLst/>
                <a:uLnTx/>
                <a:uFillTx/>
                <a:latin typeface="Franklin Gothic Book"/>
                <a:ea typeface="Times New Roman" panose="02020603050405020304" pitchFamily="18" charset="0"/>
                <a:cs typeface="Times New Roman" panose="02020603050405020304" pitchFamily="18" charset="0"/>
              </a:rPr>
              <a:t>improving patient experience</a:t>
            </a:r>
          </a:p>
          <a:p>
            <a:pPr marL="742950" marR="0" lvl="1" indent="-285750" algn="l" defTabSz="914400" rtl="0" eaLnBrk="1" fontAlgn="auto" latinLnBrk="0" hangingPunct="1">
              <a:lnSpc>
                <a:spcPct val="100000"/>
              </a:lnSpc>
              <a:spcBef>
                <a:spcPts val="0"/>
              </a:spcBef>
              <a:spcAft>
                <a:spcPts val="800"/>
              </a:spcAft>
              <a:buClr>
                <a:srgbClr val="5C2684"/>
              </a:buClr>
              <a:buSzTx/>
              <a:buFont typeface="Wingdings" pitchFamily="2" charset="2"/>
              <a:buChar char="ü"/>
              <a:tabLst/>
              <a:defRPr/>
            </a:pPr>
            <a:r>
              <a:rPr kumimoji="0" lang="en-GB" sz="1300" b="0" i="0" u="none" strike="noStrike" kern="1200" cap="none" spc="0" normalizeH="0" baseline="0" noProof="0" dirty="0">
                <a:ln>
                  <a:noFill/>
                </a:ln>
                <a:solidFill>
                  <a:srgbClr val="000000"/>
                </a:solidFill>
                <a:effectLst/>
                <a:uLnTx/>
                <a:uFillTx/>
                <a:latin typeface="Franklin Gothic Book"/>
                <a:ea typeface="Times New Roman" panose="02020603050405020304" pitchFamily="18" charset="0"/>
                <a:cs typeface="Times New Roman" panose="02020603050405020304" pitchFamily="18" charset="0"/>
              </a:rPr>
              <a:t>tackling health inequalities</a:t>
            </a:r>
          </a:p>
          <a:p>
            <a:pPr marL="742950" marR="0" lvl="1" indent="-285750" algn="l" defTabSz="914400" rtl="0" eaLnBrk="1" fontAlgn="auto" latinLnBrk="0" hangingPunct="1">
              <a:lnSpc>
                <a:spcPct val="100000"/>
              </a:lnSpc>
              <a:spcBef>
                <a:spcPts val="0"/>
              </a:spcBef>
              <a:spcAft>
                <a:spcPts val="800"/>
              </a:spcAft>
              <a:buClr>
                <a:srgbClr val="5C2684"/>
              </a:buClr>
              <a:buSzTx/>
              <a:buFont typeface="Wingdings" pitchFamily="2" charset="2"/>
              <a:buChar char="ü"/>
              <a:tabLst/>
              <a:defRPr/>
            </a:pPr>
            <a:r>
              <a:rPr kumimoji="0" lang="en-GB" sz="1300" b="0" i="0" u="none" strike="noStrike" kern="1200" cap="none" spc="0" normalizeH="0" baseline="0" noProof="0" dirty="0">
                <a:ln>
                  <a:noFill/>
                </a:ln>
                <a:solidFill>
                  <a:srgbClr val="000000"/>
                </a:solidFill>
                <a:effectLst/>
                <a:uLnTx/>
                <a:uFillTx/>
                <a:latin typeface="Franklin Gothic Book"/>
                <a:ea typeface="Times New Roman" panose="02020603050405020304" pitchFamily="18" charset="0"/>
                <a:cs typeface="Times New Roman" panose="02020603050405020304" pitchFamily="18" charset="0"/>
              </a:rPr>
              <a:t>reducing pressure on secondary care and waiting lists</a:t>
            </a:r>
          </a:p>
        </p:txBody>
      </p:sp>
    </p:spTree>
    <p:extLst>
      <p:ext uri="{BB962C8B-B14F-4D97-AF65-F5344CB8AC3E}">
        <p14:creationId xmlns:p14="http://schemas.microsoft.com/office/powerpoint/2010/main" val="21963913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5C8BC35-CEB5-5888-4054-4912E4C66564}"/>
              </a:ext>
            </a:extLst>
          </p:cNvPr>
          <p:cNvPicPr>
            <a:picLocks noChangeAspect="1"/>
          </p:cNvPicPr>
          <p:nvPr/>
        </p:nvPicPr>
        <p:blipFill>
          <a:blip r:embed="rId3"/>
          <a:stretch>
            <a:fillRect/>
          </a:stretch>
        </p:blipFill>
        <p:spPr>
          <a:xfrm>
            <a:off x="646120" y="1876165"/>
            <a:ext cx="4240573" cy="4240574"/>
          </a:xfrm>
          <a:prstGeom prst="rect">
            <a:avLst/>
          </a:prstGeom>
        </p:spPr>
      </p:pic>
      <p:sp>
        <p:nvSpPr>
          <p:cNvPr id="6" name="TextBox 5">
            <a:extLst>
              <a:ext uri="{FF2B5EF4-FFF2-40B4-BE49-F238E27FC236}">
                <a16:creationId xmlns:a16="http://schemas.microsoft.com/office/drawing/2014/main" id="{2194CCB5-3FD7-99D3-BBAA-E5DCC4D39CB2}"/>
              </a:ext>
            </a:extLst>
          </p:cNvPr>
          <p:cNvSpPr txBox="1"/>
          <p:nvPr/>
        </p:nvSpPr>
        <p:spPr>
          <a:xfrm>
            <a:off x="639722" y="902984"/>
            <a:ext cx="11063118" cy="1692771"/>
          </a:xfrm>
          <a:prstGeom prst="rect">
            <a:avLst/>
          </a:prstGeom>
          <a:noFill/>
        </p:spPr>
        <p:txBody>
          <a:bodyPr wrap="square">
            <a:spAutoFit/>
          </a:bodyPr>
          <a:lstStyle/>
          <a:p>
            <a:pPr marL="285750" indent="-285750" algn="just">
              <a:buClr>
                <a:schemeClr val="accent1"/>
              </a:buClr>
              <a:buFont typeface="Arial" panose="020B0604020202020204" pitchFamily="34" charset="0"/>
              <a:buChar char="•"/>
            </a:pPr>
            <a:r>
              <a:rPr lang="en-GB" sz="1300" dirty="0">
                <a:effectLst/>
                <a:ea typeface="Arial" panose="020B0604020202020204" pitchFamily="34" charset="0"/>
                <a:cs typeface="Arial" panose="020B0604020202020204" pitchFamily="34" charset="0"/>
              </a:rPr>
              <a:t>The development of Women’s </a:t>
            </a:r>
            <a:r>
              <a:rPr lang="en-GB" sz="1300" dirty="0">
                <a:ea typeface="Arial" panose="020B0604020202020204" pitchFamily="34" charset="0"/>
                <a:cs typeface="Arial" panose="020B0604020202020204" pitchFamily="34" charset="0"/>
              </a:rPr>
              <a:t>H</a:t>
            </a:r>
            <a:r>
              <a:rPr lang="en-GB" sz="1300" dirty="0">
                <a:effectLst/>
                <a:ea typeface="Arial" panose="020B0604020202020204" pitchFamily="34" charset="0"/>
                <a:cs typeface="Arial" panose="020B0604020202020204" pitchFamily="34" charset="0"/>
              </a:rPr>
              <a:t>ealth </a:t>
            </a:r>
            <a:r>
              <a:rPr lang="en-GB" sz="1300" dirty="0">
                <a:ea typeface="Arial" panose="020B0604020202020204" pitchFamily="34" charset="0"/>
                <a:cs typeface="Arial" panose="020B0604020202020204" pitchFamily="34" charset="0"/>
              </a:rPr>
              <a:t>H</a:t>
            </a:r>
            <a:r>
              <a:rPr lang="en-GB" sz="1300" dirty="0">
                <a:effectLst/>
                <a:ea typeface="Arial" panose="020B0604020202020204" pitchFamily="34" charset="0"/>
                <a:cs typeface="Arial" panose="020B0604020202020204" pitchFamily="34" charset="0"/>
              </a:rPr>
              <a:t>ubs is a key priority of our Strategy, with the aspiration to have a women’s health hub in every Place within the next 2 years, prioritising areas of highest need, i.e., low Long-Acting Reversible Contraception (LARC) use, areas of high teenage pregnancies, low access to women’s health hub provision, areas of high deprivation etc.  </a:t>
            </a:r>
          </a:p>
          <a:p>
            <a:pPr algn="just">
              <a:buClr>
                <a:schemeClr val="accent1"/>
              </a:buClr>
            </a:pPr>
            <a:endParaRPr lang="en-GB" sz="1300" dirty="0">
              <a:ea typeface="Arial" panose="020B0604020202020204" pitchFamily="34" charset="0"/>
              <a:cs typeface="Arial" panose="020B0604020202020204" pitchFamily="34" charset="0"/>
            </a:endParaRPr>
          </a:p>
          <a:p>
            <a:pPr marL="285750" indent="-285750" algn="just">
              <a:buClr>
                <a:schemeClr val="accent1"/>
              </a:buClr>
              <a:buFont typeface="Arial" panose="020B0604020202020204" pitchFamily="34" charset="0"/>
              <a:buChar char="•"/>
            </a:pPr>
            <a:r>
              <a:rPr lang="en-GB" sz="1300" dirty="0">
                <a:effectLst/>
                <a:ea typeface="Arial" panose="020B0604020202020204" pitchFamily="34" charset="0"/>
              </a:rPr>
              <a:t>Across the 9 Cheshire &amp; Merseyside Places, it is acknowledged that there are a range of services that incorporate elements of the women’s health hub within Primary Care, but with no consistency across all. This has resulted in inequity of service provision.  </a:t>
            </a:r>
          </a:p>
          <a:p>
            <a:pPr marL="285750" indent="-285750" algn="just">
              <a:buClr>
                <a:schemeClr val="accent1"/>
              </a:buClr>
              <a:buFont typeface="Arial" panose="020B0604020202020204" pitchFamily="34" charset="0"/>
              <a:buChar char="•"/>
            </a:pPr>
            <a:endParaRPr lang="en-GB" sz="1300" dirty="0">
              <a:ea typeface="Arial" panose="020B0604020202020204" pitchFamily="34" charset="0"/>
            </a:endParaRPr>
          </a:p>
          <a:p>
            <a:pPr algn="l">
              <a:buClr>
                <a:schemeClr val="accent1"/>
              </a:buClr>
            </a:pPr>
            <a:endParaRPr lang="en-GB" sz="1300" dirty="0">
              <a:solidFill>
                <a:srgbClr val="0B0C0C"/>
              </a:solidFill>
              <a:highlight>
                <a:srgbClr val="FFFFFF"/>
              </a:highlight>
            </a:endParaRPr>
          </a:p>
        </p:txBody>
      </p:sp>
      <p:sp>
        <p:nvSpPr>
          <p:cNvPr id="2" name="TextBox 1">
            <a:extLst>
              <a:ext uri="{FF2B5EF4-FFF2-40B4-BE49-F238E27FC236}">
                <a16:creationId xmlns:a16="http://schemas.microsoft.com/office/drawing/2014/main" id="{23A54400-66EA-8E93-AFC5-15FD47986785}"/>
              </a:ext>
            </a:extLst>
          </p:cNvPr>
          <p:cNvSpPr txBox="1"/>
          <p:nvPr/>
        </p:nvSpPr>
        <p:spPr>
          <a:xfrm>
            <a:off x="4886693" y="2234905"/>
            <a:ext cx="6714394" cy="4120552"/>
          </a:xfrm>
          <a:prstGeom prst="rect">
            <a:avLst/>
          </a:prstGeom>
          <a:noFill/>
        </p:spPr>
        <p:txBody>
          <a:bodyPr wrap="square">
            <a:spAutoFit/>
          </a:bodyPr>
          <a:lstStyle/>
          <a:p>
            <a:pPr marL="285750" indent="-285750" algn="just">
              <a:buClr>
                <a:schemeClr val="accent1"/>
              </a:buClr>
              <a:buFont typeface="Arial" panose="020B0604020202020204" pitchFamily="34" charset="0"/>
              <a:buChar char="•"/>
            </a:pPr>
            <a:r>
              <a:rPr lang="en-GB" sz="1300" dirty="0">
                <a:effectLst/>
                <a:ea typeface="Arial" panose="020B0604020202020204" pitchFamily="34" charset="0"/>
              </a:rPr>
              <a:t>We aim to address this through a phased approach, </a:t>
            </a:r>
            <a:r>
              <a:rPr lang="en-GB" sz="1300" kern="100" dirty="0">
                <a:solidFill>
                  <a:srgbClr val="202A30"/>
                </a:solidFill>
                <a:effectLst/>
                <a:highlight>
                  <a:srgbClr val="FFFFFF"/>
                </a:highlight>
                <a:ea typeface="Calibri" panose="020F0502020204030204" pitchFamily="34" charset="0"/>
                <a:cs typeface="Times New Roman" panose="02020603050405020304" pitchFamily="18" charset="0"/>
              </a:rPr>
              <a:t>focusing first on the areas </a:t>
            </a:r>
            <a:r>
              <a:rPr lang="en-GB" sz="1300" kern="100" dirty="0">
                <a:solidFill>
                  <a:srgbClr val="202A30"/>
                </a:solidFill>
                <a:highlight>
                  <a:srgbClr val="FFFFFF"/>
                </a:highlight>
                <a:ea typeface="Calibri" panose="020F0502020204030204" pitchFamily="34" charset="0"/>
                <a:cs typeface="Times New Roman" panose="02020603050405020304" pitchFamily="18" charset="0"/>
              </a:rPr>
              <a:t>of </a:t>
            </a:r>
            <a:r>
              <a:rPr lang="en-GB" sz="1300" kern="100" dirty="0">
                <a:solidFill>
                  <a:srgbClr val="202A30"/>
                </a:solidFill>
                <a:effectLst/>
                <a:highlight>
                  <a:srgbClr val="FFFFFF"/>
                </a:highlight>
                <a:ea typeface="Calibri" panose="020F0502020204030204" pitchFamily="34" charset="0"/>
                <a:cs typeface="Times New Roman" panose="02020603050405020304" pitchFamily="18" charset="0"/>
              </a:rPr>
              <a:t>greatest need.  We will design and establish a pilot approach (from July to December 2024) followed by pilot launch (January to June 2025) and evaluation.  Phase 3 will commence with the rolling out of a unified approach across Cheshire and Merseyside in 2025/26.</a:t>
            </a:r>
          </a:p>
          <a:p>
            <a:pPr algn="just">
              <a:buClr>
                <a:schemeClr val="accent1"/>
              </a:buClr>
            </a:pPr>
            <a:endParaRPr lang="en-GB" sz="1300" kern="100" dirty="0">
              <a:solidFill>
                <a:srgbClr val="202A30"/>
              </a:solidFill>
              <a:highlight>
                <a:srgbClr val="FFFFFF"/>
              </a:highlight>
              <a:ea typeface="Calibri" panose="020F0502020204030204" pitchFamily="34" charset="0"/>
              <a:cs typeface="Times New Roman" panose="02020603050405020304" pitchFamily="18" charset="0"/>
            </a:endParaRPr>
          </a:p>
          <a:p>
            <a:pPr marL="285750" indent="-285750" algn="just">
              <a:buClr>
                <a:schemeClr val="accent1"/>
              </a:buClr>
              <a:buFont typeface="Arial" panose="020B0604020202020204" pitchFamily="34" charset="0"/>
              <a:buChar char="•"/>
            </a:pPr>
            <a:r>
              <a:rPr lang="en-GB" sz="1300" kern="100" dirty="0">
                <a:solidFill>
                  <a:srgbClr val="202A30"/>
                </a:solidFill>
                <a:effectLst/>
                <a:highlight>
                  <a:srgbClr val="FFFFFF"/>
                </a:highlight>
                <a:ea typeface="Calibri" panose="020F0502020204030204" pitchFamily="34" charset="0"/>
                <a:cs typeface="Times New Roman" panose="02020603050405020304" pitchFamily="18" charset="0"/>
              </a:rPr>
              <a:t>We believe that this approach will strengthen pathways and processes, build efficiency and equity across the system and help to establish these much-needed services for women.</a:t>
            </a:r>
            <a:endParaRPr lang="en-GB" sz="1300" kern="100" dirty="0">
              <a:effectLst/>
              <a:ea typeface="Calibri" panose="020F0502020204030204" pitchFamily="34" charset="0"/>
              <a:cs typeface="Times New Roman" panose="02020603050405020304" pitchFamily="18" charset="0"/>
            </a:endParaRPr>
          </a:p>
          <a:p>
            <a:pPr algn="just">
              <a:buClr>
                <a:schemeClr val="accent1"/>
              </a:buClr>
            </a:pPr>
            <a:endParaRPr lang="en-GB" sz="1300" kern="100" dirty="0">
              <a:ea typeface="Calibri" panose="020F0502020204030204" pitchFamily="34" charset="0"/>
              <a:cs typeface="Times New Roman" panose="02020603050405020304" pitchFamily="18" charset="0"/>
            </a:endParaRPr>
          </a:p>
          <a:p>
            <a:pPr marL="285750" indent="-285750" algn="just">
              <a:lnSpc>
                <a:spcPct val="107000"/>
              </a:lnSpc>
              <a:spcAft>
                <a:spcPts val="800"/>
              </a:spcAft>
              <a:buClr>
                <a:schemeClr val="accent1"/>
              </a:buClr>
              <a:buFont typeface="Arial" panose="020B0604020202020204" pitchFamily="34" charset="0"/>
              <a:buChar char="•"/>
            </a:pPr>
            <a:r>
              <a:rPr lang="en-GB" sz="1300" kern="100" dirty="0">
                <a:ea typeface="Calibri" panose="020F0502020204030204" pitchFamily="34" charset="0"/>
                <a:cs typeface="Times New Roman" panose="02020603050405020304" pitchFamily="18" charset="0"/>
              </a:rPr>
              <a:t>The </a:t>
            </a:r>
            <a:r>
              <a:rPr lang="en-GB" sz="1300" kern="100" dirty="0">
                <a:effectLst/>
                <a:ea typeface="Calibri" panose="020F0502020204030204" pitchFamily="34" charset="0"/>
                <a:cs typeface="Times New Roman" panose="02020603050405020304" pitchFamily="18" charset="0"/>
              </a:rPr>
              <a:t>core services that NHS Cheshire and Merseyside would like to see in </a:t>
            </a:r>
            <a:r>
              <a:rPr lang="en-GB" sz="1300" kern="100" dirty="0">
                <a:ea typeface="Calibri" panose="020F0502020204030204" pitchFamily="34" charset="0"/>
                <a:cs typeface="Times New Roman" panose="02020603050405020304" pitchFamily="18" charset="0"/>
              </a:rPr>
              <a:t>our</a:t>
            </a:r>
            <a:r>
              <a:rPr lang="en-GB" sz="1300" kern="100" dirty="0">
                <a:effectLst/>
                <a:ea typeface="Calibri" panose="020F0502020204030204" pitchFamily="34" charset="0"/>
                <a:cs typeface="Times New Roman" panose="02020603050405020304" pitchFamily="18" charset="0"/>
              </a:rPr>
              <a:t> Women’s Health Hub development include:</a:t>
            </a:r>
          </a:p>
          <a:p>
            <a:pPr marL="800100" lvl="1" indent="-342900" algn="just">
              <a:lnSpc>
                <a:spcPct val="107000"/>
              </a:lnSpc>
              <a:buClr>
                <a:schemeClr val="accent1"/>
              </a:buClr>
              <a:buFont typeface="System Font Regular"/>
              <a:buChar char="✓"/>
            </a:pPr>
            <a:r>
              <a:rPr lang="en-GB" sz="1300" kern="100" dirty="0">
                <a:effectLst/>
                <a:ea typeface="Calibri" panose="020F0502020204030204" pitchFamily="34" charset="0"/>
                <a:cs typeface="Times New Roman" panose="02020603050405020304" pitchFamily="18" charset="0"/>
              </a:rPr>
              <a:t>Uniform coverage across Cheshire and Merseyside of LARC devices</a:t>
            </a:r>
          </a:p>
          <a:p>
            <a:pPr marL="800100" lvl="1" indent="-342900" algn="just">
              <a:lnSpc>
                <a:spcPct val="107000"/>
              </a:lnSpc>
              <a:buClr>
                <a:schemeClr val="accent1"/>
              </a:buClr>
              <a:buFont typeface="System Font Regular"/>
              <a:buChar char="✓"/>
            </a:pPr>
            <a:r>
              <a:rPr lang="en-GB" sz="1300" kern="100" dirty="0">
                <a:effectLst/>
                <a:ea typeface="Calibri" panose="020F0502020204030204" pitchFamily="34" charset="0"/>
                <a:cs typeface="Times New Roman" panose="02020603050405020304" pitchFamily="18" charset="0"/>
              </a:rPr>
              <a:t>LARC provision for all indications including both contraceptive and gynaecological purposes – for example heavy menstrual bleeding and endometrial protection (as part of a Hormone Replacement Therapy regime)</a:t>
            </a:r>
          </a:p>
          <a:p>
            <a:pPr marL="800100" lvl="1" indent="-342900" algn="just">
              <a:lnSpc>
                <a:spcPct val="107000"/>
              </a:lnSpc>
              <a:buClr>
                <a:schemeClr val="accent1"/>
              </a:buClr>
              <a:buFont typeface="System Font Regular"/>
              <a:buChar char="✓"/>
            </a:pPr>
            <a:r>
              <a:rPr lang="en-GB" sz="1300" kern="100" dirty="0">
                <a:effectLst/>
                <a:ea typeface="Calibri" panose="020F0502020204030204" pitchFamily="34" charset="0"/>
                <a:cs typeface="Times New Roman" panose="02020603050405020304" pitchFamily="18" charset="0"/>
              </a:rPr>
              <a:t>Support for training in LARC procedures</a:t>
            </a:r>
          </a:p>
          <a:p>
            <a:pPr marL="800100" lvl="1" indent="-342900" algn="just">
              <a:lnSpc>
                <a:spcPct val="107000"/>
              </a:lnSpc>
              <a:buClr>
                <a:schemeClr val="accent1"/>
              </a:buClr>
              <a:buFont typeface="System Font Regular"/>
              <a:buChar char="✓"/>
            </a:pPr>
            <a:r>
              <a:rPr lang="en-GB" sz="1300" kern="100" dirty="0">
                <a:effectLst/>
                <a:ea typeface="Calibri" panose="020F0502020204030204" pitchFamily="34" charset="0"/>
                <a:cs typeface="Times New Roman" panose="02020603050405020304" pitchFamily="18" charset="0"/>
              </a:rPr>
              <a:t>Cervical screening offer </a:t>
            </a:r>
          </a:p>
          <a:p>
            <a:pPr marL="800100" lvl="1" indent="-342900" algn="just">
              <a:lnSpc>
                <a:spcPct val="107000"/>
              </a:lnSpc>
              <a:spcAft>
                <a:spcPts val="800"/>
              </a:spcAft>
              <a:buClr>
                <a:schemeClr val="accent1"/>
              </a:buClr>
              <a:buFont typeface="System Font Regular"/>
              <a:buChar char="✓"/>
            </a:pPr>
            <a:r>
              <a:rPr lang="en-GB" sz="1300" kern="100" dirty="0">
                <a:effectLst/>
                <a:ea typeface="Calibri" panose="020F0502020204030204" pitchFamily="34" charset="0"/>
                <a:cs typeface="Times New Roman" panose="02020603050405020304" pitchFamily="18" charset="0"/>
              </a:rPr>
              <a:t>Screening and treatment for sexually transmitted infections (STIs) and HIV screening</a:t>
            </a:r>
          </a:p>
        </p:txBody>
      </p:sp>
      <p:sp>
        <p:nvSpPr>
          <p:cNvPr id="8" name="TextBox 7">
            <a:extLst>
              <a:ext uri="{FF2B5EF4-FFF2-40B4-BE49-F238E27FC236}">
                <a16:creationId xmlns:a16="http://schemas.microsoft.com/office/drawing/2014/main" id="{AC9B58BB-78A3-C506-B669-D3651974EFD0}"/>
              </a:ext>
            </a:extLst>
          </p:cNvPr>
          <p:cNvSpPr txBox="1"/>
          <p:nvPr/>
        </p:nvSpPr>
        <p:spPr>
          <a:xfrm>
            <a:off x="356770" y="5942191"/>
            <a:ext cx="4764066" cy="772006"/>
          </a:xfrm>
          <a:prstGeom prst="rect">
            <a:avLst/>
          </a:prstGeom>
          <a:noFill/>
        </p:spPr>
        <p:txBody>
          <a:bodyPr wrap="square">
            <a:spAutoFit/>
          </a:bodyPr>
          <a:lstStyle/>
          <a:p>
            <a:pPr algn="ctr">
              <a:lnSpc>
                <a:spcPct val="107000"/>
              </a:lnSpc>
              <a:spcAft>
                <a:spcPts val="800"/>
              </a:spcAft>
            </a:pPr>
            <a:r>
              <a:rPr lang="en-GB" sz="1400" i="1" kern="100" dirty="0">
                <a:solidFill>
                  <a:srgbClr val="0070C0"/>
                </a:solidFill>
                <a:effectLst/>
                <a:ea typeface="Calibri" panose="020F0502020204030204" pitchFamily="34" charset="0"/>
                <a:cs typeface="Times New Roman" panose="02020603050405020304" pitchFamily="18" charset="0"/>
              </a:rPr>
              <a:t>”It is our long-term ambition to improve access to training and remove some of the barriers that delay access to training opportunities”</a:t>
            </a:r>
            <a:endParaRPr lang="en-GB" sz="1200" kern="100" dirty="0">
              <a:effectLst/>
              <a:ea typeface="Calibri" panose="020F0502020204030204" pitchFamily="34" charset="0"/>
              <a:cs typeface="Times New Roman" panose="02020603050405020304" pitchFamily="18" charset="0"/>
            </a:endParaRPr>
          </a:p>
        </p:txBody>
      </p:sp>
      <p:sp>
        <p:nvSpPr>
          <p:cNvPr id="5" name="Title 1">
            <a:extLst>
              <a:ext uri="{FF2B5EF4-FFF2-40B4-BE49-F238E27FC236}">
                <a16:creationId xmlns:a16="http://schemas.microsoft.com/office/drawing/2014/main" id="{25AD6289-994D-3D86-E813-2EBC575FFEA0}"/>
              </a:ext>
            </a:extLst>
          </p:cNvPr>
          <p:cNvSpPr txBox="1">
            <a:spLocks/>
          </p:cNvSpPr>
          <p:nvPr/>
        </p:nvSpPr>
        <p:spPr>
          <a:xfrm>
            <a:off x="561659" y="341423"/>
            <a:ext cx="7682231" cy="607322"/>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5C2684"/>
              </a:buClr>
              <a:buSzPts val="5200"/>
              <a:buFont typeface="Franklin Gothic"/>
              <a:buNone/>
              <a:defRPr sz="6933" b="0" i="0" u="none" strike="noStrike" cap="none">
                <a:solidFill>
                  <a:schemeClr val="accent1"/>
                </a:solidFill>
                <a:latin typeface="Franklin Gothic Heavy" panose="020B0903020102020204" pitchFamily="34" charset="0"/>
                <a:ea typeface="Franklin Gothic Heavy" panose="020B0903020102020204" pitchFamily="34" charset="0"/>
                <a:cs typeface="Franklin Gothic"/>
                <a:sym typeface="Franklin Gothic"/>
              </a:defRPr>
            </a:lvl1pPr>
            <a:lvl2pPr marR="0" lvl="1" algn="l" rtl="0" eaLnBrk="1" hangingPunct="1">
              <a:lnSpc>
                <a:spcPct val="100000"/>
              </a:lnSpc>
              <a:spcBef>
                <a:spcPts val="0"/>
              </a:spcBef>
              <a:spcAft>
                <a:spcPts val="0"/>
              </a:spcAft>
              <a:buClr>
                <a:schemeClr val="dk1"/>
              </a:buClr>
              <a:buSzPts val="5200"/>
              <a:buFont typeface="Franklin Gothic"/>
              <a:buNone/>
              <a:defRPr sz="6933" b="0" i="0" u="none" strike="noStrike" cap="none">
                <a:solidFill>
                  <a:schemeClr val="dk1"/>
                </a:solidFill>
                <a:latin typeface="Franklin Gothic"/>
                <a:ea typeface="Franklin Gothic"/>
                <a:cs typeface="Franklin Gothic"/>
                <a:sym typeface="Franklin Gothic"/>
              </a:defRPr>
            </a:lvl2pPr>
            <a:lvl3pPr marR="0" lvl="2" algn="l" rtl="0" eaLnBrk="1" hangingPunct="1">
              <a:lnSpc>
                <a:spcPct val="100000"/>
              </a:lnSpc>
              <a:spcBef>
                <a:spcPts val="0"/>
              </a:spcBef>
              <a:spcAft>
                <a:spcPts val="0"/>
              </a:spcAft>
              <a:buClr>
                <a:schemeClr val="dk1"/>
              </a:buClr>
              <a:buSzPts val="5200"/>
              <a:buFont typeface="Franklin Gothic"/>
              <a:buNone/>
              <a:defRPr sz="6933" b="0" i="0" u="none" strike="noStrike" cap="none">
                <a:solidFill>
                  <a:schemeClr val="dk1"/>
                </a:solidFill>
                <a:latin typeface="Franklin Gothic"/>
                <a:ea typeface="Franklin Gothic"/>
                <a:cs typeface="Franklin Gothic"/>
                <a:sym typeface="Franklin Gothic"/>
              </a:defRPr>
            </a:lvl3pPr>
            <a:lvl4pPr marR="0" lvl="3" algn="l" rtl="0" eaLnBrk="1" hangingPunct="1">
              <a:lnSpc>
                <a:spcPct val="100000"/>
              </a:lnSpc>
              <a:spcBef>
                <a:spcPts val="0"/>
              </a:spcBef>
              <a:spcAft>
                <a:spcPts val="0"/>
              </a:spcAft>
              <a:buClr>
                <a:schemeClr val="dk1"/>
              </a:buClr>
              <a:buSzPts val="5200"/>
              <a:buFont typeface="Franklin Gothic"/>
              <a:buNone/>
              <a:defRPr sz="6933" b="0" i="0" u="none" strike="noStrike" cap="none">
                <a:solidFill>
                  <a:schemeClr val="dk1"/>
                </a:solidFill>
                <a:latin typeface="Franklin Gothic"/>
                <a:ea typeface="Franklin Gothic"/>
                <a:cs typeface="Franklin Gothic"/>
                <a:sym typeface="Franklin Gothic"/>
              </a:defRPr>
            </a:lvl4pPr>
            <a:lvl5pPr marR="0" lvl="4" algn="l" rtl="0" eaLnBrk="1" hangingPunct="1">
              <a:lnSpc>
                <a:spcPct val="100000"/>
              </a:lnSpc>
              <a:spcBef>
                <a:spcPts val="0"/>
              </a:spcBef>
              <a:spcAft>
                <a:spcPts val="0"/>
              </a:spcAft>
              <a:buClr>
                <a:schemeClr val="dk1"/>
              </a:buClr>
              <a:buSzPts val="5200"/>
              <a:buFont typeface="Franklin Gothic"/>
              <a:buNone/>
              <a:defRPr sz="6933" b="0" i="0" u="none" strike="noStrike" cap="none">
                <a:solidFill>
                  <a:schemeClr val="dk1"/>
                </a:solidFill>
                <a:latin typeface="Franklin Gothic"/>
                <a:ea typeface="Franklin Gothic"/>
                <a:cs typeface="Franklin Gothic"/>
                <a:sym typeface="Franklin Gothic"/>
              </a:defRPr>
            </a:lvl5pPr>
            <a:lvl6pPr marR="0" lvl="5" algn="l" rtl="0" eaLnBrk="1" hangingPunct="1">
              <a:lnSpc>
                <a:spcPct val="100000"/>
              </a:lnSpc>
              <a:spcBef>
                <a:spcPts val="0"/>
              </a:spcBef>
              <a:spcAft>
                <a:spcPts val="0"/>
              </a:spcAft>
              <a:buClr>
                <a:schemeClr val="dk1"/>
              </a:buClr>
              <a:buSzPts val="5200"/>
              <a:buFont typeface="Franklin Gothic"/>
              <a:buNone/>
              <a:defRPr sz="6933" b="0" i="0" u="none" strike="noStrike" cap="none">
                <a:solidFill>
                  <a:schemeClr val="dk1"/>
                </a:solidFill>
                <a:latin typeface="Franklin Gothic"/>
                <a:ea typeface="Franklin Gothic"/>
                <a:cs typeface="Franklin Gothic"/>
                <a:sym typeface="Franklin Gothic"/>
              </a:defRPr>
            </a:lvl6pPr>
            <a:lvl7pPr marR="0" lvl="6" algn="l" rtl="0" eaLnBrk="1" hangingPunct="1">
              <a:lnSpc>
                <a:spcPct val="100000"/>
              </a:lnSpc>
              <a:spcBef>
                <a:spcPts val="0"/>
              </a:spcBef>
              <a:spcAft>
                <a:spcPts val="0"/>
              </a:spcAft>
              <a:buClr>
                <a:schemeClr val="dk1"/>
              </a:buClr>
              <a:buSzPts val="5200"/>
              <a:buFont typeface="Franklin Gothic"/>
              <a:buNone/>
              <a:defRPr sz="6933" b="0" i="0" u="none" strike="noStrike" cap="none">
                <a:solidFill>
                  <a:schemeClr val="dk1"/>
                </a:solidFill>
                <a:latin typeface="Franklin Gothic"/>
                <a:ea typeface="Franklin Gothic"/>
                <a:cs typeface="Franklin Gothic"/>
                <a:sym typeface="Franklin Gothic"/>
              </a:defRPr>
            </a:lvl7pPr>
            <a:lvl8pPr marR="0" lvl="7" algn="l" rtl="0" eaLnBrk="1" hangingPunct="1">
              <a:lnSpc>
                <a:spcPct val="100000"/>
              </a:lnSpc>
              <a:spcBef>
                <a:spcPts val="0"/>
              </a:spcBef>
              <a:spcAft>
                <a:spcPts val="0"/>
              </a:spcAft>
              <a:buClr>
                <a:schemeClr val="dk1"/>
              </a:buClr>
              <a:buSzPts val="5200"/>
              <a:buFont typeface="Franklin Gothic"/>
              <a:buNone/>
              <a:defRPr sz="6933" b="0" i="0" u="none" strike="noStrike" cap="none">
                <a:solidFill>
                  <a:schemeClr val="dk1"/>
                </a:solidFill>
                <a:latin typeface="Franklin Gothic"/>
                <a:ea typeface="Franklin Gothic"/>
                <a:cs typeface="Franklin Gothic"/>
                <a:sym typeface="Franklin Gothic"/>
              </a:defRPr>
            </a:lvl8pPr>
            <a:lvl9pPr marR="0" lvl="8" algn="l" rtl="0" eaLnBrk="1" hangingPunct="1">
              <a:lnSpc>
                <a:spcPct val="100000"/>
              </a:lnSpc>
              <a:spcBef>
                <a:spcPts val="0"/>
              </a:spcBef>
              <a:spcAft>
                <a:spcPts val="0"/>
              </a:spcAft>
              <a:buClr>
                <a:schemeClr val="dk1"/>
              </a:buClr>
              <a:buSzPts val="5200"/>
              <a:buFont typeface="Franklin Gothic"/>
              <a:buNone/>
              <a:defRPr sz="6933" b="0" i="0" u="none" strike="noStrike" cap="none">
                <a:solidFill>
                  <a:schemeClr val="dk1"/>
                </a:solidFill>
                <a:latin typeface="Franklin Gothic"/>
                <a:ea typeface="Franklin Gothic"/>
                <a:cs typeface="Franklin Gothic"/>
                <a:sym typeface="Franklin Gothic"/>
              </a:defRPr>
            </a:lvl9pPr>
          </a:lstStyle>
          <a:p>
            <a:r>
              <a:rPr lang="en-GB" sz="2800" kern="0" dirty="0"/>
              <a:t>Delivering the Vision - Women’s Health Hubs</a:t>
            </a:r>
          </a:p>
        </p:txBody>
      </p:sp>
      <p:pic>
        <p:nvPicPr>
          <p:cNvPr id="9" name="Google Shape;27;p5">
            <a:extLst>
              <a:ext uri="{FF2B5EF4-FFF2-40B4-BE49-F238E27FC236}">
                <a16:creationId xmlns:a16="http://schemas.microsoft.com/office/drawing/2014/main" id="{E899607E-65DB-622C-56D0-7EF7CFCE15B6}"/>
              </a:ext>
            </a:extLst>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476700" y="365634"/>
            <a:ext cx="1075467" cy="1074701"/>
          </a:xfrm>
          <a:prstGeom prst="rect">
            <a:avLst/>
          </a:prstGeom>
          <a:noFill/>
          <a:ln>
            <a:noFill/>
          </a:ln>
        </p:spPr>
      </p:pic>
    </p:spTree>
    <p:extLst>
      <p:ext uri="{BB962C8B-B14F-4D97-AF65-F5344CB8AC3E}">
        <p14:creationId xmlns:p14="http://schemas.microsoft.com/office/powerpoint/2010/main" val="26628448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172B8-E50A-4C97-ACC3-32ACC344ECCA}"/>
              </a:ext>
            </a:extLst>
          </p:cNvPr>
          <p:cNvSpPr>
            <a:spLocks noGrp="1"/>
          </p:cNvSpPr>
          <p:nvPr>
            <p:ph type="title"/>
          </p:nvPr>
        </p:nvSpPr>
        <p:spPr>
          <a:xfrm>
            <a:off x="561659" y="341423"/>
            <a:ext cx="8610476" cy="607322"/>
          </a:xfrm>
        </p:spPr>
        <p:txBody>
          <a:bodyPr/>
          <a:lstStyle/>
          <a:p>
            <a:r>
              <a:rPr lang="en-GB" dirty="0"/>
              <a:t>Developing and Sustaining a Culture of Safety and Service Effectiveness</a:t>
            </a:r>
          </a:p>
        </p:txBody>
      </p:sp>
      <p:sp>
        <p:nvSpPr>
          <p:cNvPr id="10" name="TextBox 9">
            <a:extLst>
              <a:ext uri="{FF2B5EF4-FFF2-40B4-BE49-F238E27FC236}">
                <a16:creationId xmlns:a16="http://schemas.microsoft.com/office/drawing/2014/main" id="{4A008CAB-C85E-67E2-77BB-5E60C18D5308}"/>
              </a:ext>
            </a:extLst>
          </p:cNvPr>
          <p:cNvSpPr txBox="1"/>
          <p:nvPr/>
        </p:nvSpPr>
        <p:spPr>
          <a:xfrm>
            <a:off x="596407" y="1385075"/>
            <a:ext cx="8163343" cy="892552"/>
          </a:xfrm>
          <a:prstGeom prst="rect">
            <a:avLst/>
          </a:prstGeom>
          <a:solidFill>
            <a:schemeClr val="accent1">
              <a:lumMod val="20000"/>
              <a:lumOff val="80000"/>
            </a:schemeClr>
          </a:solidFill>
        </p:spPr>
        <p:txBody>
          <a:bodyPr wrap="square" rtlCol="0">
            <a:spAutoFit/>
          </a:bodyPr>
          <a:lstStyle/>
          <a:p>
            <a:r>
              <a:rPr lang="en-US" sz="1300" dirty="0"/>
              <a:t>The National Patient Safety Strategy was first published in 2019 and updated in 2020 and 2021.  The NPSS aims to ensure NHS </a:t>
            </a:r>
            <a:r>
              <a:rPr lang="en-US" sz="1300" dirty="0" err="1"/>
              <a:t>organisations</a:t>
            </a:r>
            <a:r>
              <a:rPr lang="en-US" sz="1300" dirty="0"/>
              <a:t> continuously strive to improve patient safety through insight, involvement and improvement, and sets out </a:t>
            </a:r>
            <a:r>
              <a:rPr lang="en-GB" sz="1300" b="0" i="0" dirty="0">
                <a:effectLst/>
              </a:rPr>
              <a:t>how the NHS will support staff and providers to share safety insight and empower people – patients and staff – with the skills, confidence and mechanisms to improve safety. </a:t>
            </a:r>
            <a:endParaRPr lang="en-US" sz="1300" dirty="0"/>
          </a:p>
        </p:txBody>
      </p:sp>
      <p:sp>
        <p:nvSpPr>
          <p:cNvPr id="12" name="TextBox 11">
            <a:extLst>
              <a:ext uri="{FF2B5EF4-FFF2-40B4-BE49-F238E27FC236}">
                <a16:creationId xmlns:a16="http://schemas.microsoft.com/office/drawing/2014/main" id="{82556837-E6BD-6808-D537-179D0387A160}"/>
              </a:ext>
            </a:extLst>
          </p:cNvPr>
          <p:cNvSpPr txBox="1"/>
          <p:nvPr/>
        </p:nvSpPr>
        <p:spPr>
          <a:xfrm>
            <a:off x="4688539" y="2382559"/>
            <a:ext cx="4326341" cy="3293209"/>
          </a:xfrm>
          <a:prstGeom prst="rect">
            <a:avLst/>
          </a:prstGeom>
          <a:noFill/>
        </p:spPr>
        <p:txBody>
          <a:bodyPr wrap="square">
            <a:spAutoFit/>
          </a:bodyPr>
          <a:lstStyle/>
          <a:p>
            <a:r>
              <a:rPr lang="en-US" sz="1300" dirty="0"/>
              <a:t>The </a:t>
            </a:r>
            <a:r>
              <a:rPr lang="en-US" sz="1300" b="1" dirty="0"/>
              <a:t>Patient Safety Incident Response Framework (PSIRF) </a:t>
            </a:r>
            <a:r>
              <a:rPr lang="en-US" sz="1300" dirty="0"/>
              <a:t>sets out the approach to developing and maintaining effective systems and processes for responding to patient safety incidents for the purpose of learning and improving patient safety. This is an integral element of the National Patient Safety Strategy.</a:t>
            </a:r>
          </a:p>
          <a:p>
            <a:endParaRPr lang="en-US" sz="1300" dirty="0"/>
          </a:p>
          <a:p>
            <a:r>
              <a:rPr lang="en-US" sz="1300" dirty="0"/>
              <a:t>Across Cheshire and Merseyside ICS, the PSIRF will be applied and integrated within the patient safety incident response policy and plan.  By delivering our Women’s Health Strategy and Plan, we shall work collaboratively, with a common understanding of the aims of this framework, to provide an effective governance structure which responds to patient safety incidents for the purpose of learning and improving patient safety and service effectiveness.</a:t>
            </a:r>
          </a:p>
          <a:p>
            <a:endParaRPr lang="en-US" sz="1300" dirty="0"/>
          </a:p>
        </p:txBody>
      </p:sp>
      <p:pic>
        <p:nvPicPr>
          <p:cNvPr id="13" name="Content Placeholder 6" descr="Diagram&#10;&#10;Description automatically generated">
            <a:extLst>
              <a:ext uri="{FF2B5EF4-FFF2-40B4-BE49-F238E27FC236}">
                <a16:creationId xmlns:a16="http://schemas.microsoft.com/office/drawing/2014/main" id="{DE8332FD-7FD1-91A8-8BDD-BBB01240B6EF}"/>
              </a:ext>
            </a:extLst>
          </p:cNvPr>
          <p:cNvPicPr>
            <a:picLocks noChangeAspect="1"/>
          </p:cNvPicPr>
          <p:nvPr/>
        </p:nvPicPr>
        <p:blipFill rotWithShape="1">
          <a:blip r:embed="rId3"/>
          <a:srcRect b="1253"/>
          <a:stretch/>
        </p:blipFill>
        <p:spPr>
          <a:xfrm>
            <a:off x="8956547" y="1272622"/>
            <a:ext cx="2760079" cy="2733322"/>
          </a:xfrm>
          <a:prstGeom prst="rect">
            <a:avLst/>
          </a:prstGeom>
          <a:effectLst/>
        </p:spPr>
      </p:pic>
      <p:grpSp>
        <p:nvGrpSpPr>
          <p:cNvPr id="17" name="Group 16">
            <a:extLst>
              <a:ext uri="{FF2B5EF4-FFF2-40B4-BE49-F238E27FC236}">
                <a16:creationId xmlns:a16="http://schemas.microsoft.com/office/drawing/2014/main" id="{FA8E03EB-BA62-2ABE-C748-78895C14615F}"/>
              </a:ext>
            </a:extLst>
          </p:cNvPr>
          <p:cNvGrpSpPr/>
          <p:nvPr/>
        </p:nvGrpSpPr>
        <p:grpSpPr>
          <a:xfrm>
            <a:off x="561659" y="2417825"/>
            <a:ext cx="3856706" cy="2713822"/>
            <a:chOff x="6269506" y="2069738"/>
            <a:chExt cx="5637506" cy="4274790"/>
          </a:xfrm>
        </p:grpSpPr>
        <p:sp>
          <p:nvSpPr>
            <p:cNvPr id="15" name="Rectangle 14">
              <a:extLst>
                <a:ext uri="{FF2B5EF4-FFF2-40B4-BE49-F238E27FC236}">
                  <a16:creationId xmlns:a16="http://schemas.microsoft.com/office/drawing/2014/main" id="{73C6226C-D9C6-14F0-0FC2-1867CB3A0C1F}"/>
                </a:ext>
              </a:extLst>
            </p:cNvPr>
            <p:cNvSpPr/>
            <p:nvPr/>
          </p:nvSpPr>
          <p:spPr>
            <a:xfrm>
              <a:off x="6269506" y="2069738"/>
              <a:ext cx="5637506" cy="4274790"/>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D34E3F81-984B-512E-6F84-ED8BA97B7A54}"/>
                </a:ext>
              </a:extLst>
            </p:cNvPr>
            <p:cNvPicPr>
              <a:picLocks noChangeAspect="1"/>
            </p:cNvPicPr>
            <p:nvPr/>
          </p:nvPicPr>
          <p:blipFill>
            <a:blip r:embed="rId4"/>
            <a:stretch>
              <a:fillRect/>
            </a:stretch>
          </p:blipFill>
          <p:spPr>
            <a:xfrm>
              <a:off x="6527405" y="2335235"/>
              <a:ext cx="5168017" cy="3763664"/>
            </a:xfrm>
            <a:prstGeom prst="rect">
              <a:avLst/>
            </a:prstGeom>
          </p:spPr>
        </p:pic>
      </p:grpSp>
      <p:sp>
        <p:nvSpPr>
          <p:cNvPr id="18" name="TextBox 17">
            <a:extLst>
              <a:ext uri="{FF2B5EF4-FFF2-40B4-BE49-F238E27FC236}">
                <a16:creationId xmlns:a16="http://schemas.microsoft.com/office/drawing/2014/main" id="{12CB6529-9BD3-E17A-9CB0-FD42862BBB33}"/>
              </a:ext>
            </a:extLst>
          </p:cNvPr>
          <p:cNvSpPr txBox="1"/>
          <p:nvPr/>
        </p:nvSpPr>
        <p:spPr>
          <a:xfrm>
            <a:off x="467457" y="5493526"/>
            <a:ext cx="11572141" cy="1492716"/>
          </a:xfrm>
          <a:prstGeom prst="rect">
            <a:avLst/>
          </a:prstGeom>
          <a:noFill/>
        </p:spPr>
        <p:txBody>
          <a:bodyPr wrap="square" rtlCol="0">
            <a:spAutoFit/>
          </a:bodyPr>
          <a:lstStyle/>
          <a:p>
            <a:r>
              <a:rPr lang="en-US" sz="1300" dirty="0"/>
              <a:t>The Patient Safety Incident Response Framework supports the development and maintenance of an effective patient safety incident response system that integrates four key aims:</a:t>
            </a:r>
          </a:p>
          <a:p>
            <a:pPr marL="342900" indent="-342900">
              <a:buAutoNum type="arabicPeriod"/>
            </a:pPr>
            <a:r>
              <a:rPr lang="en-US" sz="1300" dirty="0"/>
              <a:t>Compassionate engagement and involvement of those affected by patient safety incidents.</a:t>
            </a:r>
          </a:p>
          <a:p>
            <a:pPr marL="342900" indent="-342900">
              <a:buAutoNum type="arabicPeriod"/>
            </a:pPr>
            <a:r>
              <a:rPr lang="en-US" sz="1300" dirty="0"/>
              <a:t>Application of a range of system-based approaches to learning from patient safety incidents.</a:t>
            </a:r>
          </a:p>
          <a:p>
            <a:pPr marL="342900" indent="-342900">
              <a:buAutoNum type="arabicPeriod"/>
            </a:pPr>
            <a:r>
              <a:rPr lang="en-US" sz="1300" dirty="0"/>
              <a:t>Considered and proportionate responses to patient safety incidents.</a:t>
            </a:r>
          </a:p>
          <a:p>
            <a:pPr marL="342900" indent="-342900">
              <a:buAutoNum type="arabicPeriod"/>
            </a:pPr>
            <a:r>
              <a:rPr lang="en-US" sz="1300" dirty="0"/>
              <a:t>Supportive oversight focused on strengthening response system functioning and improvement.</a:t>
            </a:r>
          </a:p>
          <a:p>
            <a:pPr marL="342900" indent="-342900">
              <a:buAutoNum type="arabicPeriod"/>
            </a:pPr>
            <a:endParaRPr lang="en-US" sz="1300" dirty="0"/>
          </a:p>
        </p:txBody>
      </p:sp>
      <p:sp>
        <p:nvSpPr>
          <p:cNvPr id="24" name="TextBox 23">
            <a:extLst>
              <a:ext uri="{FF2B5EF4-FFF2-40B4-BE49-F238E27FC236}">
                <a16:creationId xmlns:a16="http://schemas.microsoft.com/office/drawing/2014/main" id="{BE1D8493-222D-ABFC-9C43-EAD5A1192AB2}"/>
              </a:ext>
            </a:extLst>
          </p:cNvPr>
          <p:cNvSpPr txBox="1"/>
          <p:nvPr/>
        </p:nvSpPr>
        <p:spPr>
          <a:xfrm>
            <a:off x="7999462" y="6370383"/>
            <a:ext cx="4326341" cy="292388"/>
          </a:xfrm>
          <a:prstGeom prst="rect">
            <a:avLst/>
          </a:prstGeom>
          <a:noFill/>
        </p:spPr>
        <p:txBody>
          <a:bodyPr wrap="square" rtlCol="0">
            <a:spAutoFit/>
          </a:bodyPr>
          <a:lstStyle/>
          <a:p>
            <a:r>
              <a:rPr lang="en-US" sz="1300" dirty="0">
                <a:solidFill>
                  <a:srgbClr val="0070C0"/>
                </a:solidFill>
                <a:hlinkClick r:id="rId5">
                  <a:extLst>
                    <a:ext uri="{A12FA001-AC4F-418D-AE19-62706E023703}">
                      <ahyp:hlinkClr xmlns:ahyp="http://schemas.microsoft.com/office/drawing/2018/hyperlinkcolor" val="tx"/>
                    </a:ext>
                  </a:extLst>
                </a:hlinkClick>
              </a:rPr>
              <a:t>Link to Patient Safety Incident Response Framework</a:t>
            </a:r>
            <a:endParaRPr lang="en-US" sz="1300" dirty="0">
              <a:solidFill>
                <a:srgbClr val="0070C0"/>
              </a:solidFill>
            </a:endParaRPr>
          </a:p>
        </p:txBody>
      </p:sp>
    </p:spTree>
    <p:extLst>
      <p:ext uri="{BB962C8B-B14F-4D97-AF65-F5344CB8AC3E}">
        <p14:creationId xmlns:p14="http://schemas.microsoft.com/office/powerpoint/2010/main" val="12802074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DD99141-909E-9E58-DF76-34FB6BE2ABE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22647" y="1195190"/>
            <a:ext cx="3192377" cy="3192377"/>
          </a:xfrm>
          <a:prstGeom prst="rect">
            <a:avLst/>
          </a:prstGeom>
        </p:spPr>
      </p:pic>
      <p:sp>
        <p:nvSpPr>
          <p:cNvPr id="2" name="Title 1">
            <a:extLst>
              <a:ext uri="{FF2B5EF4-FFF2-40B4-BE49-F238E27FC236}">
                <a16:creationId xmlns:a16="http://schemas.microsoft.com/office/drawing/2014/main" id="{AEF172B8-E50A-4C97-ACC3-32ACC344ECCA}"/>
              </a:ext>
            </a:extLst>
          </p:cNvPr>
          <p:cNvSpPr>
            <a:spLocks noGrp="1"/>
          </p:cNvSpPr>
          <p:nvPr>
            <p:ph type="title"/>
          </p:nvPr>
        </p:nvSpPr>
        <p:spPr>
          <a:xfrm>
            <a:off x="532554" y="245171"/>
            <a:ext cx="9509804" cy="607322"/>
          </a:xfrm>
        </p:spPr>
        <p:txBody>
          <a:bodyPr/>
          <a:lstStyle/>
          <a:p>
            <a:r>
              <a:rPr lang="en-GB" dirty="0"/>
              <a:t>Growing, Retaining &amp; Supporting our Workforce</a:t>
            </a:r>
          </a:p>
        </p:txBody>
      </p:sp>
      <p:sp>
        <p:nvSpPr>
          <p:cNvPr id="11" name="TextBox 10">
            <a:extLst>
              <a:ext uri="{FF2B5EF4-FFF2-40B4-BE49-F238E27FC236}">
                <a16:creationId xmlns:a16="http://schemas.microsoft.com/office/drawing/2014/main" id="{42BF3ED8-E21C-62AF-647C-3019ABBFECBF}"/>
              </a:ext>
            </a:extLst>
          </p:cNvPr>
          <p:cNvSpPr txBox="1"/>
          <p:nvPr/>
        </p:nvSpPr>
        <p:spPr>
          <a:xfrm>
            <a:off x="8815024" y="1395760"/>
            <a:ext cx="3082817" cy="3185487"/>
          </a:xfrm>
          <a:prstGeom prst="rect">
            <a:avLst/>
          </a:prstGeom>
          <a:noFill/>
        </p:spPr>
        <p:txBody>
          <a:bodyPr wrap="square" rtlCol="0">
            <a:spAutoFit/>
          </a:bodyPr>
          <a:lstStyle/>
          <a:p>
            <a:pPr algn="ctr">
              <a:lnSpc>
                <a:spcPct val="107000"/>
              </a:lnSpc>
              <a:spcAft>
                <a:spcPts val="800"/>
              </a:spcAft>
            </a:pPr>
            <a:r>
              <a:rPr lang="en-GB" sz="1600" b="1" dirty="0">
                <a:solidFill>
                  <a:schemeClr val="accent1">
                    <a:lumMod val="60000"/>
                    <a:lumOff val="40000"/>
                  </a:schemeClr>
                </a:solidFill>
                <a:effectLst/>
                <a:latin typeface="Helvetica" pitchFamily="2" charset="0"/>
                <a:ea typeface="Calibri" panose="020F0502020204030204" pitchFamily="34" charset="0"/>
                <a:cs typeface="Times New Roman" panose="02020603050405020304" pitchFamily="18" charset="0"/>
              </a:rPr>
              <a:t>“</a:t>
            </a:r>
            <a:r>
              <a:rPr lang="en-GB" sz="1600" b="1" i="1" dirty="0">
                <a:solidFill>
                  <a:schemeClr val="accent1">
                    <a:lumMod val="60000"/>
                    <a:lumOff val="40000"/>
                  </a:schemeClr>
                </a:solidFill>
                <a:effectLst/>
                <a:latin typeface="Helvetica" pitchFamily="2" charset="0"/>
                <a:ea typeface="Calibri" panose="020F0502020204030204" pitchFamily="34" charset="0"/>
                <a:cs typeface="Times New Roman" panose="02020603050405020304" pitchFamily="18" charset="0"/>
              </a:rPr>
              <a:t>As the largest employer of women in Europe, with more than one million amazing women working across every profession and discipline in health and care, the NHS has a vital role to play in the global effort to build a more equal and sustainable future</a:t>
            </a:r>
            <a:r>
              <a:rPr lang="en-GB" sz="1600" b="1" dirty="0">
                <a:solidFill>
                  <a:schemeClr val="accent1">
                    <a:lumMod val="60000"/>
                    <a:lumOff val="40000"/>
                  </a:schemeClr>
                </a:solidFill>
                <a:effectLst/>
                <a:latin typeface="Helvetica" pitchFamily="2" charset="0"/>
                <a:ea typeface="Calibri" panose="020F0502020204030204" pitchFamily="34" charset="0"/>
                <a:cs typeface="Times New Roman" panose="02020603050405020304" pitchFamily="18" charset="0"/>
              </a:rPr>
              <a:t>”.</a:t>
            </a:r>
          </a:p>
          <a:p>
            <a:pPr algn="ctr">
              <a:lnSpc>
                <a:spcPct val="107000"/>
              </a:lnSpc>
              <a:spcAft>
                <a:spcPts val="800"/>
              </a:spcAft>
            </a:pPr>
            <a:r>
              <a:rPr lang="en-GB" sz="1100" dirty="0">
                <a:solidFill>
                  <a:schemeClr val="accent1">
                    <a:lumMod val="60000"/>
                    <a:lumOff val="40000"/>
                  </a:schemeClr>
                </a:solidFill>
                <a:effectLst/>
                <a:latin typeface="Helvetica" pitchFamily="2" charset="0"/>
                <a:ea typeface="Calibri" panose="020F0502020204030204" pitchFamily="34" charset="0"/>
                <a:cs typeface="Times New Roman" panose="02020603050405020304" pitchFamily="18" charset="0"/>
              </a:rPr>
              <a:t>Chief People Officer for the NHS,           </a:t>
            </a:r>
            <a:r>
              <a:rPr lang="en-GB" sz="1100" dirty="0" err="1">
                <a:solidFill>
                  <a:schemeClr val="accent1">
                    <a:lumMod val="60000"/>
                    <a:lumOff val="40000"/>
                  </a:schemeClr>
                </a:solidFill>
                <a:effectLst/>
                <a:latin typeface="Helvetica" pitchFamily="2" charset="0"/>
                <a:ea typeface="Calibri" panose="020F0502020204030204" pitchFamily="34" charset="0"/>
                <a:cs typeface="Times New Roman" panose="02020603050405020304" pitchFamily="18" charset="0"/>
              </a:rPr>
              <a:t>Prerana</a:t>
            </a:r>
            <a:r>
              <a:rPr lang="en-GB" sz="1100" dirty="0">
                <a:solidFill>
                  <a:schemeClr val="accent1">
                    <a:lumMod val="60000"/>
                    <a:lumOff val="40000"/>
                  </a:schemeClr>
                </a:solidFill>
                <a:effectLst/>
                <a:latin typeface="Helvetica" pitchFamily="2" charset="0"/>
                <a:ea typeface="Calibri" panose="020F0502020204030204" pitchFamily="34" charset="0"/>
                <a:cs typeface="Times New Roman" panose="02020603050405020304" pitchFamily="18" charset="0"/>
              </a:rPr>
              <a:t> Issar (8 March 2021)</a:t>
            </a:r>
          </a:p>
        </p:txBody>
      </p:sp>
      <p:sp>
        <p:nvSpPr>
          <p:cNvPr id="5" name="TextBox 4">
            <a:extLst>
              <a:ext uri="{FF2B5EF4-FFF2-40B4-BE49-F238E27FC236}">
                <a16:creationId xmlns:a16="http://schemas.microsoft.com/office/drawing/2014/main" id="{AEA3D1CB-D18C-6A61-D0DC-13B84650C6FA}"/>
              </a:ext>
            </a:extLst>
          </p:cNvPr>
          <p:cNvSpPr txBox="1"/>
          <p:nvPr/>
        </p:nvSpPr>
        <p:spPr>
          <a:xfrm>
            <a:off x="622997" y="1007155"/>
            <a:ext cx="4873459" cy="2834109"/>
          </a:xfrm>
          <a:prstGeom prst="rect">
            <a:avLst/>
          </a:prstGeom>
          <a:noFill/>
        </p:spPr>
        <p:txBody>
          <a:bodyPr wrap="square">
            <a:spAutoFit/>
          </a:bodyPr>
          <a:lstStyle/>
          <a:p>
            <a:pPr marL="285750" indent="-285750" fontAlgn="base">
              <a:spcAft>
                <a:spcPts val="1125"/>
              </a:spcAft>
              <a:buClr>
                <a:schemeClr val="accent1"/>
              </a:buClr>
              <a:buSzPct val="138000"/>
              <a:buFont typeface="Arial" panose="020B0604020202020204" pitchFamily="34" charset="0"/>
              <a:buChar char="•"/>
            </a:pPr>
            <a:r>
              <a:rPr lang="en-GB" sz="1300" dirty="0">
                <a:effectLst/>
                <a:ea typeface="Times New Roman" panose="02020603050405020304" pitchFamily="18" charset="0"/>
              </a:rPr>
              <a:t>With more than 1.3 million staff  and three-quarters of the NHS workforce made up of women there is a clear case and welcome opportunity to address </a:t>
            </a:r>
            <a:r>
              <a:rPr lang="en-GB" sz="1300" u="sng" dirty="0">
                <a:effectLst/>
                <a:ea typeface="Times New Roman" panose="02020603050405020304" pitchFamily="18" charset="0"/>
                <a:hlinkClick r:id="rId4">
                  <a:extLst>
                    <a:ext uri="{A12FA001-AC4F-418D-AE19-62706E023703}">
                      <ahyp:hlinkClr xmlns:ahyp="http://schemas.microsoft.com/office/drawing/2018/hyperlinkcolor" val="tx"/>
                    </a:ext>
                  </a:extLst>
                </a:hlinkClick>
              </a:rPr>
              <a:t>women’s reproductive wellbeing</a:t>
            </a:r>
            <a:r>
              <a:rPr lang="en-GB" sz="1300" dirty="0">
                <a:effectLst/>
                <a:ea typeface="Times New Roman" panose="02020603050405020304" pitchFamily="18" charset="0"/>
              </a:rPr>
              <a:t> in both our own workforce as well as wider workplaces. Taken with the fact, women </a:t>
            </a:r>
            <a:r>
              <a:rPr lang="en-GB" sz="1300" dirty="0">
                <a:effectLst/>
                <a:ea typeface="Times New Roman" panose="02020603050405020304" pitchFamily="18" charset="0"/>
                <a:cs typeface="Arial" panose="020B0604020202020204" pitchFamily="34" charset="0"/>
              </a:rPr>
              <a:t>between the ages of 45 and 54 alone make up a fifth of all NHS employees, we can estimate up to a fifth of our workforce could be experiencing menopausal symptoms. </a:t>
            </a:r>
          </a:p>
          <a:p>
            <a:pPr marL="285750" indent="-285750" fontAlgn="base">
              <a:spcAft>
                <a:spcPts val="1125"/>
              </a:spcAft>
              <a:buClr>
                <a:schemeClr val="accent1"/>
              </a:buClr>
              <a:buSzPct val="138000"/>
              <a:buFont typeface="Arial" panose="020B0604020202020204" pitchFamily="34" charset="0"/>
              <a:buChar char="•"/>
            </a:pPr>
            <a:r>
              <a:rPr lang="en-GB" sz="1300" dirty="0">
                <a:effectLst/>
                <a:ea typeface="Times New Roman" panose="02020603050405020304" pitchFamily="18" charset="0"/>
                <a:cs typeface="Arial" panose="020B0604020202020204" pitchFamily="34" charset="0"/>
              </a:rPr>
              <a:t>Six out of every 10 women experiencing menopausal symptoms say it has a negative impact on their work. </a:t>
            </a:r>
            <a:r>
              <a:rPr lang="en-GB" sz="1300" dirty="0">
                <a:effectLst/>
                <a:ea typeface="Times New Roman" panose="02020603050405020304" pitchFamily="18" charset="0"/>
              </a:rPr>
              <a:t>Research has shown that 10% of women leave their jobs and many more are reducing their hours or passing up promotions because of their menopausal symptoms.</a:t>
            </a:r>
          </a:p>
        </p:txBody>
      </p:sp>
      <p:sp>
        <p:nvSpPr>
          <p:cNvPr id="13" name="TextBox 12">
            <a:extLst>
              <a:ext uri="{FF2B5EF4-FFF2-40B4-BE49-F238E27FC236}">
                <a16:creationId xmlns:a16="http://schemas.microsoft.com/office/drawing/2014/main" id="{C7B725D9-48AE-10C0-E1AD-99F4BC595CA4}"/>
              </a:ext>
            </a:extLst>
          </p:cNvPr>
          <p:cNvSpPr txBox="1"/>
          <p:nvPr/>
        </p:nvSpPr>
        <p:spPr>
          <a:xfrm>
            <a:off x="622997" y="5093451"/>
            <a:ext cx="11173767" cy="1574790"/>
          </a:xfrm>
          <a:prstGeom prst="rect">
            <a:avLst/>
          </a:prstGeom>
          <a:solidFill>
            <a:schemeClr val="accent1">
              <a:lumMod val="20000"/>
              <a:lumOff val="80000"/>
            </a:schemeClr>
          </a:solidFill>
        </p:spPr>
        <p:txBody>
          <a:bodyPr wrap="square">
            <a:spAutoFit/>
          </a:bodyPr>
          <a:lstStyle/>
          <a:p>
            <a:pPr fontAlgn="base">
              <a:spcAft>
                <a:spcPts val="1125"/>
              </a:spcAft>
            </a:pPr>
            <a:r>
              <a:rPr lang="en-GB" sz="1300" dirty="0">
                <a:solidFill>
                  <a:srgbClr val="000000"/>
                </a:solidFill>
                <a:effectLst/>
                <a:ea typeface="Times New Roman" panose="02020603050405020304" pitchFamily="18" charset="0"/>
              </a:rPr>
              <a:t>As an employer the NHS is in a key position to deliver sexual and reproductive health information and services and to support conversations which can help with a reduction in stigma and taboo, reducing the number of women leaving healthcare. </a:t>
            </a:r>
            <a:endParaRPr lang="en-GB" sz="1300" dirty="0">
              <a:effectLst/>
              <a:ea typeface="Times New Roman" panose="02020603050405020304" pitchFamily="18" charset="0"/>
            </a:endParaRPr>
          </a:p>
          <a:p>
            <a:pPr fontAlgn="base">
              <a:spcAft>
                <a:spcPts val="1125"/>
              </a:spcAft>
            </a:pPr>
            <a:r>
              <a:rPr lang="en-GB" sz="1300" dirty="0">
                <a:solidFill>
                  <a:srgbClr val="202A30"/>
                </a:solidFill>
                <a:effectLst/>
                <a:ea typeface="Times New Roman" panose="02020603050405020304" pitchFamily="18" charset="0"/>
              </a:rPr>
              <a:t>It is paramount that we take action to retain </a:t>
            </a:r>
            <a:r>
              <a:rPr lang="en-GB" sz="1300" dirty="0">
                <a:solidFill>
                  <a:srgbClr val="202A30"/>
                </a:solidFill>
                <a:ea typeface="Times New Roman" panose="02020603050405020304" pitchFamily="18" charset="0"/>
              </a:rPr>
              <a:t>our</a:t>
            </a:r>
            <a:r>
              <a:rPr lang="en-GB" sz="1300" dirty="0">
                <a:solidFill>
                  <a:srgbClr val="202A30"/>
                </a:solidFill>
                <a:effectLst/>
                <a:ea typeface="Times New Roman" panose="02020603050405020304" pitchFamily="18" charset="0"/>
              </a:rPr>
              <a:t> staff. Making workplaces supportive when it comes to the perimenopause and menopause can help employees’ wellbeing and also ensure an inclusive workforce.</a:t>
            </a:r>
            <a:endParaRPr lang="en-GB" sz="1300" dirty="0">
              <a:effectLst/>
              <a:ea typeface="Times New Roman" panose="02020603050405020304" pitchFamily="18" charset="0"/>
            </a:endParaRPr>
          </a:p>
          <a:p>
            <a:r>
              <a:rPr lang="en-GB" sz="1300" dirty="0">
                <a:solidFill>
                  <a:srgbClr val="000000"/>
                </a:solidFill>
                <a:effectLst/>
                <a:ea typeface="Calibri" panose="020F0502020204030204" pitchFamily="34" charset="0"/>
              </a:rPr>
              <a:t>We believe all employers should be encouraged to design tailored workplace programmes to promote the wellbeing of female employees, ensuring that women’s lives are improved and that companies can benefit from a more effective and efficient workforce. </a:t>
            </a:r>
          </a:p>
        </p:txBody>
      </p:sp>
      <p:sp>
        <p:nvSpPr>
          <p:cNvPr id="3" name="TextBox 2">
            <a:extLst>
              <a:ext uri="{FF2B5EF4-FFF2-40B4-BE49-F238E27FC236}">
                <a16:creationId xmlns:a16="http://schemas.microsoft.com/office/drawing/2014/main" id="{229A9920-26A7-BC8A-96F2-2277349B4225}"/>
              </a:ext>
            </a:extLst>
          </p:cNvPr>
          <p:cNvSpPr txBox="1"/>
          <p:nvPr/>
        </p:nvSpPr>
        <p:spPr>
          <a:xfrm>
            <a:off x="622996" y="3841264"/>
            <a:ext cx="5473003" cy="1292662"/>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sz="1300" dirty="0">
                <a:solidFill>
                  <a:schemeClr val="accent1"/>
                </a:solidFill>
              </a:rPr>
              <a:t>We plan to adopt, apply, and invest in cultural transformation, talent management and leadership development to develop our culture, workforce, and ways of working as a system.</a:t>
            </a:r>
          </a:p>
          <a:p>
            <a:pPr marL="285750" indent="-285750">
              <a:buFont typeface="Arial" panose="020B0604020202020204" pitchFamily="34" charset="0"/>
              <a:buChar char="•"/>
            </a:pPr>
            <a:endParaRPr lang="en-US" sz="1300" dirty="0">
              <a:solidFill>
                <a:schemeClr val="accent1"/>
              </a:solidFill>
            </a:endParaRPr>
          </a:p>
          <a:p>
            <a:pPr marL="285750" indent="-285750">
              <a:buFont typeface="Arial" panose="020B0604020202020204" pitchFamily="34" charset="0"/>
              <a:buChar char="•"/>
            </a:pPr>
            <a:r>
              <a:rPr lang="en-US" sz="1300" dirty="0">
                <a:solidFill>
                  <a:schemeClr val="accent1"/>
                </a:solidFill>
              </a:rPr>
              <a:t>The workforce, cultural and leadership priorities will be built into our workforce delivery plan.</a:t>
            </a:r>
          </a:p>
        </p:txBody>
      </p:sp>
    </p:spTree>
    <p:extLst>
      <p:ext uri="{BB962C8B-B14F-4D97-AF65-F5344CB8AC3E}">
        <p14:creationId xmlns:p14="http://schemas.microsoft.com/office/powerpoint/2010/main" val="33183712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172B8-E50A-4C97-ACC3-32ACC344ECCA}"/>
              </a:ext>
            </a:extLst>
          </p:cNvPr>
          <p:cNvSpPr>
            <a:spLocks noGrp="1"/>
          </p:cNvSpPr>
          <p:nvPr>
            <p:ph type="title"/>
          </p:nvPr>
        </p:nvSpPr>
        <p:spPr>
          <a:xfrm>
            <a:off x="561659" y="341423"/>
            <a:ext cx="7682231" cy="607322"/>
          </a:xfrm>
        </p:spPr>
        <p:txBody>
          <a:bodyPr/>
          <a:lstStyle/>
          <a:p>
            <a:r>
              <a:rPr lang="en-GB" dirty="0"/>
              <a:t>Ensuring Value</a:t>
            </a:r>
          </a:p>
        </p:txBody>
      </p:sp>
      <p:sp>
        <p:nvSpPr>
          <p:cNvPr id="3" name="TextBox 2">
            <a:extLst>
              <a:ext uri="{FF2B5EF4-FFF2-40B4-BE49-F238E27FC236}">
                <a16:creationId xmlns:a16="http://schemas.microsoft.com/office/drawing/2014/main" id="{FF4F8495-0CAD-9275-A782-A815033D36AF}"/>
              </a:ext>
            </a:extLst>
          </p:cNvPr>
          <p:cNvSpPr txBox="1"/>
          <p:nvPr/>
        </p:nvSpPr>
        <p:spPr>
          <a:xfrm>
            <a:off x="561659" y="999733"/>
            <a:ext cx="11408668" cy="1492716"/>
          </a:xfrm>
          <a:prstGeom prst="rect">
            <a:avLst/>
          </a:prstGeom>
          <a:noFill/>
        </p:spPr>
        <p:txBody>
          <a:bodyPr wrap="square" rtlCol="0">
            <a:spAutoFit/>
          </a:bodyPr>
          <a:lstStyle/>
          <a:p>
            <a:r>
              <a:rPr lang="en-US" sz="1300" dirty="0"/>
              <a:t>To ensure Value for Money (VFM), four criteria have been used as principles underpinning our Women’s Health Strategy and plan:</a:t>
            </a:r>
          </a:p>
          <a:p>
            <a:endParaRPr lang="en-US" sz="1300" dirty="0"/>
          </a:p>
          <a:p>
            <a:pPr marL="285750" indent="-285750">
              <a:buFont typeface="Arial" panose="020B0604020202020204" pitchFamily="34" charset="0"/>
              <a:buChar char="•"/>
            </a:pPr>
            <a:r>
              <a:rPr lang="en-US" sz="1300" dirty="0">
                <a:solidFill>
                  <a:schemeClr val="accent1"/>
                </a:solidFill>
                <a:latin typeface="+mj-lt"/>
              </a:rPr>
              <a:t>Spending less</a:t>
            </a:r>
            <a:r>
              <a:rPr lang="en-US" sz="1300" dirty="0"/>
              <a:t>: minimising the cost</a:t>
            </a:r>
          </a:p>
          <a:p>
            <a:pPr marL="285750" indent="-285750">
              <a:buFont typeface="Arial" panose="020B0604020202020204" pitchFamily="34" charset="0"/>
              <a:buChar char="•"/>
            </a:pPr>
            <a:r>
              <a:rPr lang="en-US" sz="1300" dirty="0">
                <a:solidFill>
                  <a:schemeClr val="accent1"/>
                </a:solidFill>
                <a:latin typeface="+mj-lt"/>
              </a:rPr>
              <a:t>Spending well</a:t>
            </a:r>
            <a:r>
              <a:rPr lang="en-US" sz="1300" dirty="0"/>
              <a:t>: optimising the outputs and resources used</a:t>
            </a:r>
          </a:p>
          <a:p>
            <a:pPr marL="285750" indent="-285750">
              <a:buFont typeface="Arial" panose="020B0604020202020204" pitchFamily="34" charset="0"/>
              <a:buChar char="•"/>
            </a:pPr>
            <a:r>
              <a:rPr lang="en-US" sz="1300" dirty="0">
                <a:solidFill>
                  <a:schemeClr val="accent1"/>
                </a:solidFill>
                <a:latin typeface="+mj-lt"/>
              </a:rPr>
              <a:t>Spending wisely</a:t>
            </a:r>
            <a:r>
              <a:rPr lang="en-US" sz="1300" dirty="0"/>
              <a:t>: intended vs actual outcomes achieved </a:t>
            </a:r>
          </a:p>
          <a:p>
            <a:pPr marL="285750" indent="-285750">
              <a:buFont typeface="Arial" panose="020B0604020202020204" pitchFamily="34" charset="0"/>
              <a:buChar char="•"/>
            </a:pPr>
            <a:r>
              <a:rPr lang="en-US" sz="1300" dirty="0">
                <a:solidFill>
                  <a:schemeClr val="accent1"/>
                </a:solidFill>
                <a:latin typeface="+mj-lt"/>
              </a:rPr>
              <a:t>Spending fairly</a:t>
            </a:r>
            <a:r>
              <a:rPr lang="en-US" sz="1300" dirty="0"/>
              <a:t>: </a:t>
            </a:r>
          </a:p>
          <a:p>
            <a:endParaRPr lang="en-US" sz="1300" dirty="0"/>
          </a:p>
        </p:txBody>
      </p:sp>
      <p:grpSp>
        <p:nvGrpSpPr>
          <p:cNvPr id="17" name="Group 16">
            <a:extLst>
              <a:ext uri="{FF2B5EF4-FFF2-40B4-BE49-F238E27FC236}">
                <a16:creationId xmlns:a16="http://schemas.microsoft.com/office/drawing/2014/main" id="{2DDFACBC-9AFF-7B08-D9FD-DCC874BC1587}"/>
              </a:ext>
            </a:extLst>
          </p:cNvPr>
          <p:cNvGrpSpPr/>
          <p:nvPr/>
        </p:nvGrpSpPr>
        <p:grpSpPr>
          <a:xfrm>
            <a:off x="7280148" y="1915924"/>
            <a:ext cx="4751761" cy="3395133"/>
            <a:chOff x="6110202" y="1583410"/>
            <a:chExt cx="4751761" cy="3395133"/>
          </a:xfrm>
        </p:grpSpPr>
        <p:sp>
          <p:nvSpPr>
            <p:cNvPr id="12" name="Rectangle 11">
              <a:extLst>
                <a:ext uri="{FF2B5EF4-FFF2-40B4-BE49-F238E27FC236}">
                  <a16:creationId xmlns:a16="http://schemas.microsoft.com/office/drawing/2014/main" id="{4C7C2865-993F-74E4-2104-7C329A2281BF}"/>
                </a:ext>
              </a:extLst>
            </p:cNvPr>
            <p:cNvSpPr/>
            <p:nvPr/>
          </p:nvSpPr>
          <p:spPr>
            <a:xfrm>
              <a:off x="6110202" y="1583410"/>
              <a:ext cx="4751761" cy="3395133"/>
            </a:xfrm>
            <a:prstGeom prst="rect">
              <a:avLst/>
            </a:prstGeom>
            <a:solidFill>
              <a:schemeClr val="bg1">
                <a:lumMod val="85000"/>
              </a:schemeClr>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4" name="Diagram 3">
              <a:extLst>
                <a:ext uri="{FF2B5EF4-FFF2-40B4-BE49-F238E27FC236}">
                  <a16:creationId xmlns:a16="http://schemas.microsoft.com/office/drawing/2014/main" id="{2BDF0719-BDC3-D828-AD20-C4B2C5EB7C22}"/>
                </a:ext>
              </a:extLst>
            </p:cNvPr>
            <p:cNvGraphicFramePr/>
            <p:nvPr/>
          </p:nvGraphicFramePr>
          <p:xfrm>
            <a:off x="6358702" y="1583410"/>
            <a:ext cx="4160982" cy="33951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7554627F-1D9A-658B-2BC1-BC11724FB3D0}"/>
                </a:ext>
              </a:extLst>
            </p:cNvPr>
            <p:cNvSpPr txBox="1"/>
            <p:nvPr/>
          </p:nvSpPr>
          <p:spPr>
            <a:xfrm>
              <a:off x="6328130" y="1950916"/>
              <a:ext cx="1055241" cy="584775"/>
            </a:xfrm>
            <a:prstGeom prst="rect">
              <a:avLst/>
            </a:prstGeom>
            <a:noFill/>
          </p:spPr>
          <p:txBody>
            <a:bodyPr wrap="square" rtlCol="0">
              <a:spAutoFit/>
            </a:bodyPr>
            <a:lstStyle/>
            <a:p>
              <a:r>
                <a:rPr lang="en-US" sz="1600" b="1" i="1" dirty="0">
                  <a:solidFill>
                    <a:schemeClr val="accent1"/>
                  </a:solidFill>
                </a:rPr>
                <a:t>Spending less</a:t>
              </a:r>
            </a:p>
          </p:txBody>
        </p:sp>
        <p:sp>
          <p:nvSpPr>
            <p:cNvPr id="6" name="TextBox 5">
              <a:extLst>
                <a:ext uri="{FF2B5EF4-FFF2-40B4-BE49-F238E27FC236}">
                  <a16:creationId xmlns:a16="http://schemas.microsoft.com/office/drawing/2014/main" id="{5E9BC802-F0C9-2EA5-8300-BFD2E0FB2CA0}"/>
                </a:ext>
              </a:extLst>
            </p:cNvPr>
            <p:cNvSpPr txBox="1"/>
            <p:nvPr/>
          </p:nvSpPr>
          <p:spPr>
            <a:xfrm>
              <a:off x="9660643" y="1869685"/>
              <a:ext cx="1149103" cy="584775"/>
            </a:xfrm>
            <a:prstGeom prst="rect">
              <a:avLst/>
            </a:prstGeom>
            <a:noFill/>
          </p:spPr>
          <p:txBody>
            <a:bodyPr wrap="square" rtlCol="0">
              <a:spAutoFit/>
            </a:bodyPr>
            <a:lstStyle/>
            <a:p>
              <a:r>
                <a:rPr lang="en-US" sz="1600" b="1" i="1" dirty="0">
                  <a:solidFill>
                    <a:schemeClr val="accent1"/>
                  </a:solidFill>
                </a:rPr>
                <a:t>Spending well</a:t>
              </a:r>
            </a:p>
          </p:txBody>
        </p:sp>
        <p:sp>
          <p:nvSpPr>
            <p:cNvPr id="8" name="TextBox 7">
              <a:extLst>
                <a:ext uri="{FF2B5EF4-FFF2-40B4-BE49-F238E27FC236}">
                  <a16:creationId xmlns:a16="http://schemas.microsoft.com/office/drawing/2014/main" id="{D0E33A80-C229-C218-AA8D-D26E5F24C18D}"/>
                </a:ext>
              </a:extLst>
            </p:cNvPr>
            <p:cNvSpPr txBox="1"/>
            <p:nvPr/>
          </p:nvSpPr>
          <p:spPr>
            <a:xfrm>
              <a:off x="9622874" y="4100878"/>
              <a:ext cx="1149103" cy="584775"/>
            </a:xfrm>
            <a:prstGeom prst="rect">
              <a:avLst/>
            </a:prstGeom>
            <a:noFill/>
          </p:spPr>
          <p:txBody>
            <a:bodyPr wrap="square" rtlCol="0">
              <a:spAutoFit/>
            </a:bodyPr>
            <a:lstStyle/>
            <a:p>
              <a:r>
                <a:rPr lang="en-US" sz="1600" b="1" i="1" dirty="0">
                  <a:solidFill>
                    <a:schemeClr val="accent1"/>
                  </a:solidFill>
                </a:rPr>
                <a:t>Spending wisely</a:t>
              </a:r>
            </a:p>
          </p:txBody>
        </p:sp>
        <p:sp>
          <p:nvSpPr>
            <p:cNvPr id="9" name="TextBox 8">
              <a:extLst>
                <a:ext uri="{FF2B5EF4-FFF2-40B4-BE49-F238E27FC236}">
                  <a16:creationId xmlns:a16="http://schemas.microsoft.com/office/drawing/2014/main" id="{BC5B9E7E-8529-2EA4-C11E-29A1DC4B2445}"/>
                </a:ext>
              </a:extLst>
            </p:cNvPr>
            <p:cNvSpPr txBox="1"/>
            <p:nvPr/>
          </p:nvSpPr>
          <p:spPr>
            <a:xfrm>
              <a:off x="6179477" y="4150910"/>
              <a:ext cx="1055242" cy="584775"/>
            </a:xfrm>
            <a:prstGeom prst="rect">
              <a:avLst/>
            </a:prstGeom>
            <a:noFill/>
          </p:spPr>
          <p:txBody>
            <a:bodyPr wrap="square" rtlCol="0">
              <a:spAutoFit/>
            </a:bodyPr>
            <a:lstStyle/>
            <a:p>
              <a:pPr algn="r"/>
              <a:r>
                <a:rPr lang="en-US" sz="1600" b="1" i="1" dirty="0">
                  <a:solidFill>
                    <a:schemeClr val="accent1"/>
                  </a:solidFill>
                </a:rPr>
                <a:t>Spending fairly</a:t>
              </a:r>
            </a:p>
          </p:txBody>
        </p:sp>
      </p:grpSp>
      <p:sp>
        <p:nvSpPr>
          <p:cNvPr id="13" name="TextBox 12">
            <a:extLst>
              <a:ext uri="{FF2B5EF4-FFF2-40B4-BE49-F238E27FC236}">
                <a16:creationId xmlns:a16="http://schemas.microsoft.com/office/drawing/2014/main" id="{E1FC26E7-5303-EDCC-7D6C-0D94B93BB24E}"/>
              </a:ext>
            </a:extLst>
          </p:cNvPr>
          <p:cNvSpPr txBox="1"/>
          <p:nvPr/>
        </p:nvSpPr>
        <p:spPr>
          <a:xfrm>
            <a:off x="520095" y="3408700"/>
            <a:ext cx="6650541" cy="2292935"/>
          </a:xfrm>
          <a:prstGeom prst="rect">
            <a:avLst/>
          </a:prstGeom>
          <a:noFill/>
        </p:spPr>
        <p:txBody>
          <a:bodyPr wrap="square" rtlCol="0">
            <a:spAutoFit/>
          </a:bodyPr>
          <a:lstStyle/>
          <a:p>
            <a:r>
              <a:rPr lang="en-US" sz="1300" dirty="0"/>
              <a:t>As part of the Cheshire and Merseyside draft interim Health Care Partnership Strategy there is a commitment to developing a system-wide financial strategy during the first half of 2023-24 to:</a:t>
            </a:r>
          </a:p>
          <a:p>
            <a:pPr marL="285750" indent="-285750">
              <a:buClr>
                <a:schemeClr val="accent1"/>
              </a:buClr>
              <a:buFont typeface="Arial" panose="020B0604020202020204" pitchFamily="34" charset="0"/>
              <a:buChar char="•"/>
            </a:pPr>
            <a:r>
              <a:rPr lang="en-US" sz="1300" dirty="0"/>
              <a:t>Determine how we will best use our resources to support reduction in inequalities, prevention of ill health and improve population health outcomes</a:t>
            </a:r>
          </a:p>
          <a:p>
            <a:pPr marL="285750" indent="-285750">
              <a:buClr>
                <a:schemeClr val="accent1"/>
              </a:buClr>
              <a:buFont typeface="Arial" panose="020B0604020202020204" pitchFamily="34" charset="0"/>
              <a:buChar char="•"/>
            </a:pPr>
            <a:r>
              <a:rPr lang="en-US" sz="1300" dirty="0"/>
              <a:t>Support health and care integration</a:t>
            </a:r>
          </a:p>
          <a:p>
            <a:pPr marL="285750" indent="-285750">
              <a:buClr>
                <a:schemeClr val="accent1"/>
              </a:buClr>
              <a:buFont typeface="Arial" panose="020B0604020202020204" pitchFamily="34" charset="0"/>
              <a:buChar char="•"/>
            </a:pPr>
            <a:r>
              <a:rPr lang="en-US" sz="1300" dirty="0"/>
              <a:t>Identify key productivity and efficiency opportunities at both a Place and ICS footprint</a:t>
            </a:r>
          </a:p>
          <a:p>
            <a:pPr marL="285750" indent="-285750">
              <a:buClr>
                <a:schemeClr val="accent1"/>
              </a:buClr>
              <a:buFont typeface="Arial" panose="020B0604020202020204" pitchFamily="34" charset="0"/>
              <a:buChar char="•"/>
            </a:pPr>
            <a:r>
              <a:rPr lang="en-US" sz="1300" dirty="0"/>
              <a:t>Outline system-wide estates and capital requirements and plans.</a:t>
            </a:r>
          </a:p>
          <a:p>
            <a:endParaRPr lang="en-US" sz="1300" dirty="0"/>
          </a:p>
          <a:p>
            <a:r>
              <a:rPr lang="en-US" sz="1300" dirty="0"/>
              <a:t>The ICS are focused on ensuring best value from investments and increasing the proportion of our ICB budgets allocated to the prevention of ill health.</a:t>
            </a:r>
          </a:p>
        </p:txBody>
      </p:sp>
      <p:sp>
        <p:nvSpPr>
          <p:cNvPr id="15" name="TextBox 14">
            <a:extLst>
              <a:ext uri="{FF2B5EF4-FFF2-40B4-BE49-F238E27FC236}">
                <a16:creationId xmlns:a16="http://schemas.microsoft.com/office/drawing/2014/main" id="{E3883D91-3EF1-D9F9-3B71-239A2B4C88A8}"/>
              </a:ext>
            </a:extLst>
          </p:cNvPr>
          <p:cNvSpPr txBox="1"/>
          <p:nvPr/>
        </p:nvSpPr>
        <p:spPr>
          <a:xfrm>
            <a:off x="520095" y="5772418"/>
            <a:ext cx="10937614" cy="692497"/>
          </a:xfrm>
          <a:prstGeom prst="rect">
            <a:avLst/>
          </a:prstGeom>
          <a:noFill/>
        </p:spPr>
        <p:txBody>
          <a:bodyPr wrap="square" rtlCol="0">
            <a:spAutoFit/>
          </a:bodyPr>
          <a:lstStyle/>
          <a:p>
            <a:r>
              <a:rPr lang="en-US" sz="1300" dirty="0"/>
              <a:t>The Women’s Health Strategy will link into the wider development of a system financial strategy, ‘Efficiency at Scale’ programme. One of our provider collaboratives, CMAST, is hosting the programme on behalf of the ICB which complements wider work on the ICS financial strategy and recovery plan where system partners work to reduce costs and optimise resources.</a:t>
            </a:r>
          </a:p>
        </p:txBody>
      </p:sp>
      <p:sp>
        <p:nvSpPr>
          <p:cNvPr id="16" name="TextBox 15">
            <a:extLst>
              <a:ext uri="{FF2B5EF4-FFF2-40B4-BE49-F238E27FC236}">
                <a16:creationId xmlns:a16="http://schemas.microsoft.com/office/drawing/2014/main" id="{D87774B2-2A37-A8AB-CDF3-7B98A7D788CD}"/>
              </a:ext>
            </a:extLst>
          </p:cNvPr>
          <p:cNvSpPr txBox="1"/>
          <p:nvPr/>
        </p:nvSpPr>
        <p:spPr>
          <a:xfrm>
            <a:off x="2015946" y="1987830"/>
            <a:ext cx="5011909" cy="461665"/>
          </a:xfrm>
          <a:prstGeom prst="rect">
            <a:avLst/>
          </a:prstGeom>
          <a:noFill/>
        </p:spPr>
        <p:txBody>
          <a:bodyPr wrap="square" rtlCol="0">
            <a:spAutoFit/>
          </a:bodyPr>
          <a:lstStyle/>
          <a:p>
            <a:r>
              <a:rPr lang="en-US" sz="1200" dirty="0"/>
              <a:t>ensuring some people do not receive differing levels of service for reasons other than differences in their levels of need.</a:t>
            </a:r>
          </a:p>
        </p:txBody>
      </p:sp>
      <p:sp>
        <p:nvSpPr>
          <p:cNvPr id="18" name="TextBox 17">
            <a:extLst>
              <a:ext uri="{FF2B5EF4-FFF2-40B4-BE49-F238E27FC236}">
                <a16:creationId xmlns:a16="http://schemas.microsoft.com/office/drawing/2014/main" id="{9FC78260-DA84-8BE0-EAC7-506A3B163B70}"/>
              </a:ext>
            </a:extLst>
          </p:cNvPr>
          <p:cNvSpPr txBox="1"/>
          <p:nvPr/>
        </p:nvSpPr>
        <p:spPr>
          <a:xfrm>
            <a:off x="512617" y="2594439"/>
            <a:ext cx="6767531" cy="692497"/>
          </a:xfrm>
          <a:prstGeom prst="rect">
            <a:avLst/>
          </a:prstGeom>
          <a:noFill/>
        </p:spPr>
        <p:txBody>
          <a:bodyPr wrap="square" rtlCol="0">
            <a:spAutoFit/>
          </a:bodyPr>
          <a:lstStyle/>
          <a:p>
            <a:r>
              <a:rPr lang="en-US" sz="1300" b="1" i="1" dirty="0">
                <a:solidFill>
                  <a:schemeClr val="accent1"/>
                </a:solidFill>
              </a:rPr>
              <a:t>A good example of optimising resources and demonstrating value has been the establishment of a network of Women’s Health Hubs across Liverpool’s 9 PCNs. This example was cited as a case study within the DHSC National Women’s Strategy (2022). </a:t>
            </a:r>
          </a:p>
        </p:txBody>
      </p:sp>
    </p:spTree>
    <p:extLst>
      <p:ext uri="{BB962C8B-B14F-4D97-AF65-F5344CB8AC3E}">
        <p14:creationId xmlns:p14="http://schemas.microsoft.com/office/powerpoint/2010/main" val="35383986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172B8-E50A-4C97-ACC3-32ACC344ECCA}"/>
              </a:ext>
            </a:extLst>
          </p:cNvPr>
          <p:cNvSpPr>
            <a:spLocks noGrp="1"/>
          </p:cNvSpPr>
          <p:nvPr>
            <p:ph type="title"/>
          </p:nvPr>
        </p:nvSpPr>
        <p:spPr>
          <a:xfrm>
            <a:off x="548595" y="341423"/>
            <a:ext cx="9841401" cy="607322"/>
          </a:xfrm>
        </p:spPr>
        <p:txBody>
          <a:bodyPr/>
          <a:lstStyle/>
          <a:p>
            <a:r>
              <a:rPr lang="en-GB"/>
              <a:t>Making this happen: how we will implement our </a:t>
            </a:r>
            <a:br>
              <a:rPr lang="en-GB"/>
            </a:br>
            <a:r>
              <a:rPr lang="en-GB"/>
              <a:t>strategy and plan</a:t>
            </a:r>
          </a:p>
        </p:txBody>
      </p:sp>
      <p:sp>
        <p:nvSpPr>
          <p:cNvPr id="7" name="Content Placeholder 6">
            <a:extLst>
              <a:ext uri="{FF2B5EF4-FFF2-40B4-BE49-F238E27FC236}">
                <a16:creationId xmlns:a16="http://schemas.microsoft.com/office/drawing/2014/main" id="{C4E52A3F-BBD0-3C12-97D5-05D232B141C5}"/>
              </a:ext>
            </a:extLst>
          </p:cNvPr>
          <p:cNvSpPr>
            <a:spLocks noGrp="1"/>
          </p:cNvSpPr>
          <p:nvPr>
            <p:ph sz="quarter" idx="11"/>
          </p:nvPr>
        </p:nvSpPr>
        <p:spPr>
          <a:xfrm>
            <a:off x="767931" y="5443708"/>
            <a:ext cx="10374685" cy="1231414"/>
          </a:xfrm>
        </p:spPr>
        <p:txBody>
          <a:bodyPr/>
          <a:lstStyle/>
          <a:p>
            <a:pPr marL="114300" indent="0">
              <a:buNone/>
            </a:pPr>
            <a:r>
              <a:rPr lang="en-GB" sz="1400" dirty="0">
                <a:effectLst/>
                <a:latin typeface="+mn-lt"/>
              </a:rPr>
              <a:t>We will use the framework shown above to implement our Women’s Health Strategy and Plan.  This framework will enable us to:</a:t>
            </a:r>
          </a:p>
          <a:p>
            <a:pPr>
              <a:buClr>
                <a:schemeClr val="accent1"/>
              </a:buClr>
              <a:buFont typeface="Arial" panose="020B0604020202020204" pitchFamily="34" charset="0"/>
              <a:buChar char="•"/>
            </a:pPr>
            <a:r>
              <a:rPr lang="en-GB" sz="1400" dirty="0">
                <a:effectLst/>
                <a:latin typeface="+mn-lt"/>
              </a:rPr>
              <a:t>check activities are being implemented as intended and understand how delivery has worked in reality</a:t>
            </a:r>
          </a:p>
          <a:p>
            <a:pPr>
              <a:buClr>
                <a:schemeClr val="accent1"/>
              </a:buClr>
              <a:buFont typeface="Arial" panose="020B0604020202020204" pitchFamily="34" charset="0"/>
              <a:buChar char="•"/>
            </a:pPr>
            <a:r>
              <a:rPr lang="en-GB" sz="1400" dirty="0">
                <a:effectLst/>
                <a:latin typeface="+mn-lt"/>
              </a:rPr>
              <a:t>check that key metrics are heading in the right direction</a:t>
            </a:r>
          </a:p>
          <a:p>
            <a:pPr>
              <a:buClr>
                <a:schemeClr val="accent1"/>
              </a:buClr>
              <a:buFont typeface="Arial" panose="020B0604020202020204" pitchFamily="34" charset="0"/>
              <a:buChar char="•"/>
            </a:pPr>
            <a:r>
              <a:rPr lang="en-GB" sz="1400" dirty="0">
                <a:effectLst/>
                <a:latin typeface="+mn-lt"/>
              </a:rPr>
              <a:t>encourage consistency across data collected by local partners to feed into an overarching picture of the progress being made</a:t>
            </a:r>
          </a:p>
          <a:p>
            <a:pPr>
              <a:buClr>
                <a:schemeClr val="accent1"/>
              </a:buClr>
              <a:buFont typeface="Arial" panose="020B0604020202020204" pitchFamily="34" charset="0"/>
              <a:buChar char="•"/>
            </a:pPr>
            <a:r>
              <a:rPr lang="en-GB" sz="1400">
                <a:effectLst/>
                <a:latin typeface="+mn-lt"/>
              </a:rPr>
              <a:t>identify data gaps that have the potential to be filled by improving existing data sources or commissioning new research.</a:t>
            </a:r>
          </a:p>
          <a:p>
            <a:pPr marL="114300" indent="0">
              <a:buNone/>
            </a:pPr>
            <a:endParaRPr lang="en-US" sz="1400" dirty="0">
              <a:latin typeface="+mn-lt"/>
            </a:endParaRPr>
          </a:p>
        </p:txBody>
      </p:sp>
      <p:grpSp>
        <p:nvGrpSpPr>
          <p:cNvPr id="9" name="Group 8">
            <a:extLst>
              <a:ext uri="{FF2B5EF4-FFF2-40B4-BE49-F238E27FC236}">
                <a16:creationId xmlns:a16="http://schemas.microsoft.com/office/drawing/2014/main" id="{8D2BB8BB-D986-207D-055C-63C72CB67706}"/>
              </a:ext>
            </a:extLst>
          </p:cNvPr>
          <p:cNvGrpSpPr/>
          <p:nvPr/>
        </p:nvGrpSpPr>
        <p:grpSpPr>
          <a:xfrm>
            <a:off x="2468078" y="1476106"/>
            <a:ext cx="7198436" cy="3979092"/>
            <a:chOff x="2468078" y="1476106"/>
            <a:chExt cx="7198436" cy="3979092"/>
          </a:xfrm>
        </p:grpSpPr>
        <p:sp>
          <p:nvSpPr>
            <p:cNvPr id="8" name="Rectangle 7">
              <a:extLst>
                <a:ext uri="{FF2B5EF4-FFF2-40B4-BE49-F238E27FC236}">
                  <a16:creationId xmlns:a16="http://schemas.microsoft.com/office/drawing/2014/main" id="{04515F94-C40C-6951-1AE8-6E0978560C54}"/>
                </a:ext>
              </a:extLst>
            </p:cNvPr>
            <p:cNvSpPr/>
            <p:nvPr/>
          </p:nvSpPr>
          <p:spPr>
            <a:xfrm>
              <a:off x="2468078" y="1515295"/>
              <a:ext cx="7198436" cy="384047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4796B9D4-7749-40F1-4085-6953B103378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59223" y="1476106"/>
              <a:ext cx="6821301" cy="3979092"/>
            </a:xfrm>
            <a:prstGeom prst="rect">
              <a:avLst/>
            </a:prstGeom>
          </p:spPr>
        </p:pic>
        <p:sp>
          <p:nvSpPr>
            <p:cNvPr id="6" name="TextBox 5">
              <a:extLst>
                <a:ext uri="{FF2B5EF4-FFF2-40B4-BE49-F238E27FC236}">
                  <a16:creationId xmlns:a16="http://schemas.microsoft.com/office/drawing/2014/main" id="{C15FE346-64AB-4371-D78E-C73B1ACA449B}"/>
                </a:ext>
              </a:extLst>
            </p:cNvPr>
            <p:cNvSpPr txBox="1"/>
            <p:nvPr/>
          </p:nvSpPr>
          <p:spPr>
            <a:xfrm>
              <a:off x="3095097" y="1833999"/>
              <a:ext cx="2835441" cy="707886"/>
            </a:xfrm>
            <a:prstGeom prst="rect">
              <a:avLst/>
            </a:prstGeom>
            <a:noFill/>
          </p:spPr>
          <p:txBody>
            <a:bodyPr wrap="square" rtlCol="0">
              <a:spAutoFit/>
            </a:bodyPr>
            <a:lstStyle/>
            <a:p>
              <a:r>
                <a:rPr lang="en-US" sz="2000" b="1">
                  <a:solidFill>
                    <a:schemeClr val="accent1"/>
                  </a:solidFill>
                </a:rPr>
                <a:t>Implementation Framework</a:t>
              </a:r>
            </a:p>
          </p:txBody>
        </p:sp>
      </p:grpSp>
    </p:spTree>
    <p:extLst>
      <p:ext uri="{BB962C8B-B14F-4D97-AF65-F5344CB8AC3E}">
        <p14:creationId xmlns:p14="http://schemas.microsoft.com/office/powerpoint/2010/main" val="24178469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172B8-E50A-4C97-ACC3-32ACC344ECCA}"/>
              </a:ext>
            </a:extLst>
          </p:cNvPr>
          <p:cNvSpPr>
            <a:spLocks noGrp="1"/>
          </p:cNvSpPr>
          <p:nvPr>
            <p:ph type="title"/>
          </p:nvPr>
        </p:nvSpPr>
        <p:spPr>
          <a:xfrm>
            <a:off x="689318" y="293696"/>
            <a:ext cx="7682231" cy="607322"/>
          </a:xfrm>
        </p:spPr>
        <p:txBody>
          <a:bodyPr/>
          <a:lstStyle/>
          <a:p>
            <a:r>
              <a:rPr lang="en-GB"/>
              <a:t>Contents</a:t>
            </a:r>
          </a:p>
        </p:txBody>
      </p:sp>
      <p:sp>
        <p:nvSpPr>
          <p:cNvPr id="3" name="Content Placeholder 2">
            <a:extLst>
              <a:ext uri="{FF2B5EF4-FFF2-40B4-BE49-F238E27FC236}">
                <a16:creationId xmlns:a16="http://schemas.microsoft.com/office/drawing/2014/main" id="{3E5B45DB-0DA3-4924-BB2C-B6C54D68AA9A}"/>
              </a:ext>
            </a:extLst>
          </p:cNvPr>
          <p:cNvSpPr>
            <a:spLocks noGrp="1"/>
          </p:cNvSpPr>
          <p:nvPr>
            <p:ph sz="quarter" idx="11"/>
          </p:nvPr>
        </p:nvSpPr>
        <p:spPr>
          <a:xfrm>
            <a:off x="593524" y="1300050"/>
            <a:ext cx="7112320" cy="5004294"/>
          </a:xfrm>
        </p:spPr>
        <p:txBody>
          <a:bodyPr/>
          <a:lstStyle/>
          <a:p>
            <a:pPr marL="310942" marR="16123">
              <a:spcBef>
                <a:spcPts val="236"/>
              </a:spcBef>
              <a:buFont typeface="+mj-lt"/>
              <a:buAutoNum type="arabicPeriod"/>
            </a:pPr>
            <a:r>
              <a:rPr lang="en-GB">
                <a:solidFill>
                  <a:srgbClr val="7030A0"/>
                </a:solidFill>
                <a:latin typeface="Franklin Gothic Medium" panose="020B0603020102020204" pitchFamily="34" charset="0"/>
                <a:cs typeface="Times New Roman" panose="02020603050405020304" pitchFamily="18" charset="0"/>
              </a:rPr>
              <a:t>Foreword</a:t>
            </a:r>
          </a:p>
          <a:p>
            <a:pPr marL="310942" marR="16123">
              <a:spcBef>
                <a:spcPts val="236"/>
              </a:spcBef>
              <a:buFont typeface="+mj-lt"/>
              <a:buAutoNum type="arabicPeriod"/>
            </a:pPr>
            <a:r>
              <a:rPr lang="en-GB">
                <a:solidFill>
                  <a:srgbClr val="7030A0"/>
                </a:solidFill>
                <a:latin typeface="Franklin Gothic Medium" panose="020B0603020102020204" pitchFamily="34" charset="0"/>
                <a:cs typeface="Times New Roman" panose="02020603050405020304" pitchFamily="18" charset="0"/>
              </a:rPr>
              <a:t>Executive Summary</a:t>
            </a:r>
          </a:p>
          <a:p>
            <a:pPr marL="310942" marR="16123">
              <a:spcBef>
                <a:spcPts val="236"/>
              </a:spcBef>
              <a:buFont typeface="+mj-lt"/>
              <a:buAutoNum type="arabicPeriod"/>
            </a:pPr>
            <a:r>
              <a:rPr lang="en-GB">
                <a:solidFill>
                  <a:srgbClr val="7030A0"/>
                </a:solidFill>
                <a:latin typeface="Franklin Gothic Medium" panose="020B0603020102020204" pitchFamily="34" charset="0"/>
                <a:cs typeface="Times New Roman" panose="02020603050405020304" pitchFamily="18" charset="0"/>
              </a:rPr>
              <a:t>Our Partners and Partnership Working</a:t>
            </a:r>
          </a:p>
          <a:p>
            <a:pPr marL="310942" marR="16123">
              <a:spcBef>
                <a:spcPts val="236"/>
              </a:spcBef>
              <a:buFont typeface="+mj-lt"/>
              <a:buAutoNum type="arabicPeriod"/>
            </a:pPr>
            <a:r>
              <a:rPr lang="en-GB">
                <a:solidFill>
                  <a:srgbClr val="7030A0"/>
                </a:solidFill>
                <a:latin typeface="Franklin Gothic Medium" panose="020B0603020102020204" pitchFamily="34" charset="0"/>
                <a:cs typeface="Times New Roman" panose="02020603050405020304" pitchFamily="18" charset="0"/>
              </a:rPr>
              <a:t>Developing our Strategy: Our Engagement and Collaboration Approach</a:t>
            </a:r>
          </a:p>
          <a:p>
            <a:pPr marL="310942" marR="16123">
              <a:spcBef>
                <a:spcPts val="236"/>
              </a:spcBef>
              <a:buFont typeface="+mj-lt"/>
              <a:buAutoNum type="arabicPeriod"/>
            </a:pPr>
            <a:r>
              <a:rPr lang="en-GB">
                <a:solidFill>
                  <a:srgbClr val="7030A0"/>
                </a:solidFill>
                <a:latin typeface="Franklin Gothic Medium" panose="020B0603020102020204" pitchFamily="34" charset="0"/>
                <a:cs typeface="Times New Roman" panose="02020603050405020304" pitchFamily="18" charset="0"/>
              </a:rPr>
              <a:t>Cheshire &amp; Merseyside Context</a:t>
            </a:r>
          </a:p>
          <a:p>
            <a:pPr marL="907842" marR="16123" lvl="2" indent="0">
              <a:spcBef>
                <a:spcPts val="236"/>
              </a:spcBef>
              <a:buNone/>
            </a:pPr>
            <a:r>
              <a:rPr lang="en-GB" sz="1600">
                <a:solidFill>
                  <a:srgbClr val="7030A0"/>
                </a:solidFill>
                <a:latin typeface="Franklin Gothic Medium" panose="020B0603020102020204" pitchFamily="34" charset="0"/>
                <a:cs typeface="Times New Roman" panose="02020603050405020304" pitchFamily="18" charset="0"/>
              </a:rPr>
              <a:t>5.1 Our Population  </a:t>
            </a:r>
          </a:p>
          <a:p>
            <a:pPr marL="907842" marR="16123" lvl="2" indent="0">
              <a:spcBef>
                <a:spcPts val="236"/>
              </a:spcBef>
              <a:buNone/>
            </a:pPr>
            <a:r>
              <a:rPr lang="en-GB" sz="1600">
                <a:solidFill>
                  <a:srgbClr val="7030A0"/>
                </a:solidFill>
                <a:latin typeface="Franklin Gothic Medium" panose="020B0603020102020204" pitchFamily="34" charset="0"/>
                <a:cs typeface="Times New Roman" panose="02020603050405020304" pitchFamily="18" charset="0"/>
              </a:rPr>
              <a:t>5.1 Local System Challenges</a:t>
            </a:r>
          </a:p>
          <a:p>
            <a:pPr marL="310942" marR="16123">
              <a:spcBef>
                <a:spcPts val="236"/>
              </a:spcBef>
              <a:buFont typeface="+mj-lt"/>
              <a:buAutoNum type="arabicPeriod"/>
            </a:pPr>
            <a:r>
              <a:rPr lang="en-GB">
                <a:solidFill>
                  <a:srgbClr val="7030A0"/>
                </a:solidFill>
                <a:latin typeface="Franklin Gothic Medium" panose="020B0603020102020204" pitchFamily="34" charset="0"/>
                <a:cs typeface="Times New Roman" panose="02020603050405020304" pitchFamily="18" charset="0"/>
              </a:rPr>
              <a:t>Women’s Health: Our Strategy &amp; 12-month Plan</a:t>
            </a:r>
          </a:p>
          <a:p>
            <a:pPr marL="310942" marR="16123">
              <a:spcBef>
                <a:spcPts val="236"/>
              </a:spcBef>
              <a:buFont typeface="+mj-lt"/>
              <a:buAutoNum type="arabicPeriod"/>
            </a:pPr>
            <a:r>
              <a:rPr lang="en-GB">
                <a:solidFill>
                  <a:srgbClr val="7030A0"/>
                </a:solidFill>
                <a:latin typeface="Franklin Gothic Medium" panose="020B0603020102020204" pitchFamily="34" charset="0"/>
                <a:cs typeface="Times New Roman" panose="02020603050405020304" pitchFamily="18" charset="0"/>
              </a:rPr>
              <a:t>Women’s Health: Cross-cutting Themes</a:t>
            </a:r>
          </a:p>
          <a:p>
            <a:pPr marL="310942" marR="16123">
              <a:spcBef>
                <a:spcPts val="236"/>
              </a:spcBef>
              <a:buFont typeface="+mj-lt"/>
              <a:buAutoNum type="arabicPeriod"/>
            </a:pPr>
            <a:r>
              <a:rPr lang="en-GB">
                <a:solidFill>
                  <a:srgbClr val="7030A0"/>
                </a:solidFill>
                <a:latin typeface="Franklin Gothic Medium" panose="020B0603020102020204" pitchFamily="34" charset="0"/>
                <a:cs typeface="Times New Roman" panose="02020603050405020304" pitchFamily="18" charset="0"/>
              </a:rPr>
              <a:t>Women’s Health: Our Priorities</a:t>
            </a:r>
            <a:endParaRPr lang="en-GB">
              <a:solidFill>
                <a:schemeClr val="tx1"/>
              </a:solidFill>
              <a:latin typeface="Franklin Gothic Medium" panose="020B0603020102020204" pitchFamily="34" charset="0"/>
              <a:cs typeface="Times New Roman" panose="02020603050405020304" pitchFamily="18" charset="0"/>
            </a:endParaRPr>
          </a:p>
          <a:p>
            <a:pPr marL="310942" marR="16123">
              <a:spcBef>
                <a:spcPts val="236"/>
              </a:spcBef>
              <a:buFont typeface="+mj-lt"/>
              <a:buAutoNum type="arabicPeriod"/>
            </a:pPr>
            <a:r>
              <a:rPr lang="en-GB">
                <a:solidFill>
                  <a:schemeClr val="accent1"/>
                </a:solidFill>
                <a:latin typeface="Franklin Gothic Medium" panose="020B0603020102020204" pitchFamily="34" charset="0"/>
                <a:cs typeface="Times New Roman" panose="02020603050405020304" pitchFamily="18" charset="0"/>
              </a:rPr>
              <a:t>Ensuring Value, Safety and Service Effectiveness</a:t>
            </a:r>
          </a:p>
          <a:p>
            <a:pPr marL="310942" marR="16123">
              <a:spcBef>
                <a:spcPts val="236"/>
              </a:spcBef>
              <a:buFont typeface="+mj-lt"/>
              <a:buAutoNum type="arabicPeriod"/>
            </a:pPr>
            <a:r>
              <a:rPr lang="en-GB">
                <a:solidFill>
                  <a:schemeClr val="accent1"/>
                </a:solidFill>
                <a:latin typeface="Franklin Gothic Medium" panose="020B0603020102020204" pitchFamily="34" charset="0"/>
                <a:cs typeface="Times New Roman" panose="02020603050405020304" pitchFamily="18" charset="0"/>
              </a:rPr>
              <a:t>Growing, Retaining and Supporting our Workforce</a:t>
            </a:r>
          </a:p>
          <a:p>
            <a:pPr marL="310942" marR="16123">
              <a:spcBef>
                <a:spcPts val="236"/>
              </a:spcBef>
              <a:buFont typeface="+mj-lt"/>
              <a:buAutoNum type="arabicPeriod"/>
            </a:pPr>
            <a:r>
              <a:rPr lang="en-GB">
                <a:solidFill>
                  <a:schemeClr val="accent1"/>
                </a:solidFill>
                <a:latin typeface="Franklin Gothic Medium" panose="020B0603020102020204" pitchFamily="34" charset="0"/>
                <a:cs typeface="Times New Roman" panose="02020603050405020304" pitchFamily="18" charset="0"/>
              </a:rPr>
              <a:t>Women’s Health: Delivering our plan</a:t>
            </a:r>
          </a:p>
          <a:p>
            <a:pPr marL="310942" marR="16123">
              <a:spcBef>
                <a:spcPts val="236"/>
              </a:spcBef>
              <a:buFont typeface="+mj-lt"/>
              <a:buAutoNum type="arabicPeriod"/>
            </a:pPr>
            <a:r>
              <a:rPr lang="en-GB">
                <a:solidFill>
                  <a:schemeClr val="accent1"/>
                </a:solidFill>
                <a:latin typeface="Franklin Gothic Medium" panose="020B0603020102020204" pitchFamily="34" charset="0"/>
                <a:cs typeface="Times New Roman" panose="02020603050405020304" pitchFamily="18" charset="0"/>
              </a:rPr>
              <a:t>Appendices</a:t>
            </a:r>
          </a:p>
          <a:p>
            <a:pPr marL="310942" marR="16123">
              <a:spcBef>
                <a:spcPts val="236"/>
              </a:spcBef>
              <a:buFont typeface="+mj-lt"/>
              <a:buAutoNum type="arabicPeriod"/>
            </a:pPr>
            <a:endParaRPr lang="en-GB">
              <a:solidFill>
                <a:srgbClr val="7030A0"/>
              </a:solidFill>
              <a:latin typeface="+mn-lt"/>
              <a:cs typeface="Times New Roman" panose="02020603050405020304" pitchFamily="18" charset="0"/>
            </a:endParaRPr>
          </a:p>
          <a:p>
            <a:pPr marL="310942" marR="16123">
              <a:spcBef>
                <a:spcPts val="236"/>
              </a:spcBef>
              <a:buFont typeface="+mj-lt"/>
              <a:buAutoNum type="arabicPeriod"/>
            </a:pPr>
            <a:endParaRPr lang="en-GB">
              <a:solidFill>
                <a:schemeClr val="tx1"/>
              </a:solidFill>
              <a:latin typeface="+mn-lt"/>
              <a:cs typeface="Times New Roman" panose="02020603050405020304" pitchFamily="18" charset="0"/>
            </a:endParaRPr>
          </a:p>
          <a:p>
            <a:pPr marL="310942" marR="16123">
              <a:spcBef>
                <a:spcPts val="236"/>
              </a:spcBef>
              <a:buFont typeface="+mj-lt"/>
              <a:buAutoNum type="arabicPeriod"/>
            </a:pPr>
            <a:endParaRPr lang="en-GB">
              <a:solidFill>
                <a:schemeClr val="tx1"/>
              </a:solidFill>
              <a:latin typeface="+mn-lt"/>
              <a:cs typeface="Times New Roman" panose="02020603050405020304" pitchFamily="18" charset="0"/>
            </a:endParaRPr>
          </a:p>
          <a:p>
            <a:pPr marL="310942" marR="16123">
              <a:spcBef>
                <a:spcPts val="236"/>
              </a:spcBef>
              <a:buFont typeface="+mj-lt"/>
              <a:buAutoNum type="arabicPeriod"/>
            </a:pPr>
            <a:endParaRPr lang="en-GB">
              <a:solidFill>
                <a:srgbClr val="7030A0"/>
              </a:solidFill>
              <a:latin typeface="+mn-lt"/>
              <a:cs typeface="Times New Roman" panose="02020603050405020304" pitchFamily="18" charset="0"/>
            </a:endParaRPr>
          </a:p>
          <a:p>
            <a:pPr marL="310942" marR="16123">
              <a:spcBef>
                <a:spcPts val="236"/>
              </a:spcBef>
              <a:buFont typeface="+mj-lt"/>
              <a:buAutoNum type="arabicPeriod"/>
            </a:pPr>
            <a:endParaRPr lang="en-GB">
              <a:latin typeface="+mn-lt"/>
              <a:cs typeface="Times New Roman" panose="02020603050405020304" pitchFamily="18" charset="0"/>
            </a:endParaRPr>
          </a:p>
        </p:txBody>
      </p:sp>
      <p:sp>
        <p:nvSpPr>
          <p:cNvPr id="5" name="object 9">
            <a:extLst>
              <a:ext uri="{FF2B5EF4-FFF2-40B4-BE49-F238E27FC236}">
                <a16:creationId xmlns:a16="http://schemas.microsoft.com/office/drawing/2014/main" id="{0139DFD5-A7C3-50C8-6FEE-E303BF777E65}"/>
              </a:ext>
            </a:extLst>
          </p:cNvPr>
          <p:cNvSpPr txBox="1"/>
          <p:nvPr/>
        </p:nvSpPr>
        <p:spPr>
          <a:xfrm>
            <a:off x="6255350" y="901018"/>
            <a:ext cx="5757972" cy="1415230"/>
          </a:xfrm>
          <a:prstGeom prst="rect">
            <a:avLst/>
          </a:prstGeom>
        </p:spPr>
        <p:txBody>
          <a:bodyPr vert="horz" wrap="square" lIns="0" tIns="29943" rIns="0" bIns="0" rtlCol="0">
            <a:spAutoFit/>
          </a:bodyPr>
          <a:lstStyle/>
          <a:p>
            <a:pPr marL="11516" marR="4607" algn="ctr">
              <a:spcBef>
                <a:spcPts val="236"/>
              </a:spcBef>
            </a:pPr>
            <a:r>
              <a:rPr b="1" spc="-95">
                <a:solidFill>
                  <a:srgbClr val="55B6B2"/>
                </a:solidFill>
                <a:cs typeface="Arial"/>
              </a:rPr>
              <a:t>This</a:t>
            </a:r>
            <a:r>
              <a:rPr b="1" spc="-41">
                <a:solidFill>
                  <a:srgbClr val="55B6B2"/>
                </a:solidFill>
                <a:cs typeface="Arial"/>
              </a:rPr>
              <a:t> </a:t>
            </a:r>
            <a:r>
              <a:rPr b="1" spc="-77">
                <a:solidFill>
                  <a:srgbClr val="55B6B2"/>
                </a:solidFill>
                <a:cs typeface="Arial"/>
              </a:rPr>
              <a:t>document</a:t>
            </a:r>
            <a:r>
              <a:rPr b="1" spc="-36">
                <a:solidFill>
                  <a:srgbClr val="55B6B2"/>
                </a:solidFill>
                <a:cs typeface="Arial"/>
              </a:rPr>
              <a:t> </a:t>
            </a:r>
            <a:r>
              <a:rPr b="1" spc="-127">
                <a:solidFill>
                  <a:srgbClr val="55B6B2"/>
                </a:solidFill>
                <a:cs typeface="Arial"/>
              </a:rPr>
              <a:t>is</a:t>
            </a:r>
            <a:r>
              <a:rPr b="1" spc="-36">
                <a:solidFill>
                  <a:srgbClr val="55B6B2"/>
                </a:solidFill>
                <a:cs typeface="Arial"/>
              </a:rPr>
              <a:t> </a:t>
            </a:r>
            <a:r>
              <a:rPr b="1" spc="-32">
                <a:solidFill>
                  <a:srgbClr val="55B6B2"/>
                </a:solidFill>
                <a:cs typeface="Arial"/>
              </a:rPr>
              <a:t>written</a:t>
            </a:r>
            <a:r>
              <a:rPr b="1" spc="-36">
                <a:solidFill>
                  <a:srgbClr val="55B6B2"/>
                </a:solidFill>
                <a:cs typeface="Arial"/>
              </a:rPr>
              <a:t> </a:t>
            </a:r>
            <a:r>
              <a:rPr b="1" spc="-59">
                <a:solidFill>
                  <a:srgbClr val="55B6B2"/>
                </a:solidFill>
                <a:cs typeface="Arial"/>
              </a:rPr>
              <a:t>for</a:t>
            </a:r>
            <a:r>
              <a:rPr b="1" spc="-36">
                <a:solidFill>
                  <a:srgbClr val="55B6B2"/>
                </a:solidFill>
                <a:cs typeface="Arial"/>
              </a:rPr>
              <a:t> </a:t>
            </a:r>
            <a:r>
              <a:rPr b="1" spc="-18">
                <a:solidFill>
                  <a:srgbClr val="55B6B2"/>
                </a:solidFill>
                <a:cs typeface="Arial"/>
              </a:rPr>
              <a:t>local </a:t>
            </a:r>
            <a:r>
              <a:rPr lang="en-GB" b="1" spc="-77">
                <a:solidFill>
                  <a:srgbClr val="55B6B2"/>
                </a:solidFill>
                <a:cs typeface="Arial"/>
              </a:rPr>
              <a:t>women and girls and describes our plan for improving the health and wellbeing of  our communities, our staff and </a:t>
            </a:r>
            <a:r>
              <a:rPr b="1" spc="-73">
                <a:solidFill>
                  <a:srgbClr val="55B6B2"/>
                </a:solidFill>
                <a:cs typeface="Arial"/>
              </a:rPr>
              <a:t>partners</a:t>
            </a:r>
            <a:r>
              <a:rPr lang="en-GB" b="1" spc="-73">
                <a:solidFill>
                  <a:srgbClr val="55B6B2"/>
                </a:solidFill>
                <a:cs typeface="Arial"/>
              </a:rPr>
              <a:t> across the whole system</a:t>
            </a:r>
            <a:r>
              <a:rPr b="1" spc="-73">
                <a:solidFill>
                  <a:srgbClr val="55B6B2"/>
                </a:solidFill>
                <a:cs typeface="Arial"/>
              </a:rPr>
              <a:t>.</a:t>
            </a:r>
            <a:r>
              <a:rPr b="1" spc="-45">
                <a:solidFill>
                  <a:srgbClr val="55B6B2"/>
                </a:solidFill>
                <a:cs typeface="Arial"/>
              </a:rPr>
              <a:t> </a:t>
            </a:r>
            <a:r>
              <a:rPr b="1" spc="122">
                <a:solidFill>
                  <a:srgbClr val="55B6B2"/>
                </a:solidFill>
                <a:cs typeface="Arial"/>
              </a:rPr>
              <a:t>It</a:t>
            </a:r>
            <a:r>
              <a:rPr b="1" spc="-41">
                <a:solidFill>
                  <a:srgbClr val="55B6B2"/>
                </a:solidFill>
                <a:cs typeface="Arial"/>
              </a:rPr>
              <a:t> </a:t>
            </a:r>
            <a:r>
              <a:rPr b="1" spc="-9">
                <a:solidFill>
                  <a:srgbClr val="55B6B2"/>
                </a:solidFill>
                <a:cs typeface="Arial"/>
              </a:rPr>
              <a:t>describes </a:t>
            </a:r>
            <a:r>
              <a:rPr b="1" spc="-86">
                <a:solidFill>
                  <a:srgbClr val="55B6B2"/>
                </a:solidFill>
                <a:cs typeface="Arial"/>
              </a:rPr>
              <a:t>our</a:t>
            </a:r>
            <a:r>
              <a:rPr b="1" spc="-41">
                <a:solidFill>
                  <a:srgbClr val="55B6B2"/>
                </a:solidFill>
                <a:cs typeface="Arial"/>
              </a:rPr>
              <a:t> </a:t>
            </a:r>
            <a:r>
              <a:rPr lang="en-GB" b="1" spc="-41">
                <a:solidFill>
                  <a:srgbClr val="55B6B2"/>
                </a:solidFill>
                <a:cs typeface="Arial"/>
              </a:rPr>
              <a:t>strategy for the next 3 years </a:t>
            </a:r>
            <a:r>
              <a:rPr lang="en-GB" b="1" spc="-91">
                <a:solidFill>
                  <a:srgbClr val="55B6B2"/>
                </a:solidFill>
                <a:cs typeface="Arial"/>
              </a:rPr>
              <a:t>from September 2023</a:t>
            </a:r>
            <a:r>
              <a:rPr b="1" spc="-9">
                <a:solidFill>
                  <a:srgbClr val="55B6B2"/>
                </a:solidFill>
                <a:cs typeface="Arial"/>
              </a:rPr>
              <a:t>.</a:t>
            </a:r>
            <a:endParaRPr>
              <a:cs typeface="Arial"/>
            </a:endParaRPr>
          </a:p>
        </p:txBody>
      </p:sp>
      <p:pic>
        <p:nvPicPr>
          <p:cNvPr id="7" name="Picture 6">
            <a:extLst>
              <a:ext uri="{FF2B5EF4-FFF2-40B4-BE49-F238E27FC236}">
                <a16:creationId xmlns:a16="http://schemas.microsoft.com/office/drawing/2014/main" id="{62346E4F-65E8-BC94-4593-3B015F840FD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25774" y="2770037"/>
            <a:ext cx="5664673" cy="3186945"/>
          </a:xfrm>
          <a:prstGeom prst="rect">
            <a:avLst/>
          </a:prstGeom>
        </p:spPr>
      </p:pic>
    </p:spTree>
    <p:extLst>
      <p:ext uri="{BB962C8B-B14F-4D97-AF65-F5344CB8AC3E}">
        <p14:creationId xmlns:p14="http://schemas.microsoft.com/office/powerpoint/2010/main" val="897608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172B8-E50A-4C97-ACC3-32ACC344ECCA}"/>
              </a:ext>
            </a:extLst>
          </p:cNvPr>
          <p:cNvSpPr>
            <a:spLocks noGrp="1"/>
          </p:cNvSpPr>
          <p:nvPr>
            <p:ph type="title"/>
          </p:nvPr>
        </p:nvSpPr>
        <p:spPr>
          <a:xfrm>
            <a:off x="636350" y="148110"/>
            <a:ext cx="7682231" cy="607322"/>
          </a:xfrm>
        </p:spPr>
        <p:txBody>
          <a:bodyPr/>
          <a:lstStyle/>
          <a:p>
            <a:r>
              <a:rPr lang="en-GB"/>
              <a:t>Introduction</a:t>
            </a:r>
          </a:p>
        </p:txBody>
      </p:sp>
      <p:sp>
        <p:nvSpPr>
          <p:cNvPr id="7" name="Content Placeholder 6">
            <a:extLst>
              <a:ext uri="{FF2B5EF4-FFF2-40B4-BE49-F238E27FC236}">
                <a16:creationId xmlns:a16="http://schemas.microsoft.com/office/drawing/2014/main" id="{BA6D01C9-B2DA-DBC0-D5FC-33DDC72C49C7}"/>
              </a:ext>
            </a:extLst>
          </p:cNvPr>
          <p:cNvSpPr>
            <a:spLocks noGrp="1"/>
          </p:cNvSpPr>
          <p:nvPr>
            <p:ph sz="quarter" idx="11"/>
          </p:nvPr>
        </p:nvSpPr>
        <p:spPr>
          <a:xfrm>
            <a:off x="636350" y="723372"/>
            <a:ext cx="10919300" cy="2220850"/>
          </a:xfrm>
        </p:spPr>
        <p:txBody>
          <a:bodyPr/>
          <a:lstStyle/>
          <a:p>
            <a:pPr marL="11113" indent="0">
              <a:buClr>
                <a:schemeClr val="accent1"/>
              </a:buClr>
              <a:buNone/>
            </a:pPr>
            <a:r>
              <a:rPr lang="en-US" sz="1600" dirty="0">
                <a:solidFill>
                  <a:schemeClr val="accent1"/>
                </a:solidFill>
                <a:latin typeface="Franklin Gothic Medium" panose="020B0603020102020204" pitchFamily="34" charset="0"/>
              </a:rPr>
              <a:t>Why do we need a Women’s Health Strategy</a:t>
            </a:r>
          </a:p>
          <a:p>
            <a:pPr>
              <a:buClr>
                <a:schemeClr val="accent1"/>
              </a:buClr>
              <a:buFont typeface="Arial" panose="020B0604020202020204" pitchFamily="34" charset="0"/>
              <a:buChar char="•"/>
            </a:pPr>
            <a:r>
              <a:rPr lang="en-GB" sz="1400" dirty="0">
                <a:solidFill>
                  <a:schemeClr val="bg2"/>
                </a:solidFill>
                <a:effectLst/>
                <a:latin typeface="+mn-lt"/>
              </a:rPr>
              <a:t>While women in the UK on average live longer than men, women spend a significantly greater proportion of their lives in ill health and disability when compared with men</a:t>
            </a:r>
            <a:r>
              <a:rPr lang="en-GB" sz="1400" baseline="30000" dirty="0">
                <a:solidFill>
                  <a:schemeClr val="accent1"/>
                </a:solidFill>
                <a:effectLst/>
                <a:latin typeface="+mn-lt"/>
              </a:rPr>
              <a:t>3</a:t>
            </a:r>
            <a:r>
              <a:rPr lang="en-GB" sz="1400" baseline="30000" dirty="0">
                <a:solidFill>
                  <a:schemeClr val="bg2"/>
                </a:solidFill>
                <a:latin typeface="+mn-lt"/>
              </a:rPr>
              <a:t>.  </a:t>
            </a:r>
            <a:r>
              <a:rPr lang="en-GB" sz="1400" dirty="0">
                <a:solidFill>
                  <a:schemeClr val="bg2"/>
                </a:solidFill>
                <a:effectLst/>
                <a:latin typeface="+mn-lt"/>
              </a:rPr>
              <a:t>And while women make up 51% of the population, historically the health and care system has been designed by men, for men.</a:t>
            </a:r>
          </a:p>
          <a:p>
            <a:pPr>
              <a:buClr>
                <a:schemeClr val="accent1"/>
              </a:buClr>
              <a:buFont typeface="Arial" panose="020B0604020202020204" pitchFamily="34" charset="0"/>
              <a:buChar char="•"/>
            </a:pPr>
            <a:endParaRPr lang="en-GB" sz="1400" dirty="0">
              <a:solidFill>
                <a:schemeClr val="bg2"/>
              </a:solidFill>
              <a:effectLst/>
              <a:latin typeface="+mn-lt"/>
            </a:endParaRPr>
          </a:p>
          <a:p>
            <a:pPr>
              <a:buClr>
                <a:schemeClr val="accent1"/>
              </a:buClr>
              <a:buFont typeface="Arial" panose="020B0604020202020204" pitchFamily="34" charset="0"/>
              <a:buChar char="•"/>
            </a:pPr>
            <a:r>
              <a:rPr lang="en-GB" sz="1400" dirty="0">
                <a:solidFill>
                  <a:schemeClr val="bg2"/>
                </a:solidFill>
                <a:effectLst/>
                <a:latin typeface="+mn-lt"/>
              </a:rPr>
              <a:t>Not enough is known about conditions that only affect women, for example menopause or endometriosis</a:t>
            </a:r>
            <a:r>
              <a:rPr lang="en-GB" sz="1400" dirty="0">
                <a:solidFill>
                  <a:schemeClr val="bg2"/>
                </a:solidFill>
                <a:latin typeface="+mn-lt"/>
              </a:rPr>
              <a:t> or </a:t>
            </a:r>
            <a:r>
              <a:rPr lang="en-GB" sz="1400" dirty="0">
                <a:solidFill>
                  <a:schemeClr val="bg2"/>
                </a:solidFill>
                <a:effectLst/>
                <a:latin typeface="+mn-lt"/>
              </a:rPr>
              <a:t>about how conditions that affect both men and women impact them in different ways.   </a:t>
            </a:r>
            <a:r>
              <a:rPr lang="en-GB" sz="1400" dirty="0">
                <a:solidFill>
                  <a:schemeClr val="bg2"/>
                </a:solidFill>
                <a:latin typeface="+mn-lt"/>
              </a:rPr>
              <a:t>F</a:t>
            </a:r>
            <a:r>
              <a:rPr lang="en-GB" sz="1400" dirty="0">
                <a:solidFill>
                  <a:schemeClr val="bg2"/>
                </a:solidFill>
                <a:effectLst/>
                <a:latin typeface="+mn-lt"/>
              </a:rPr>
              <a:t>or example, cardiovascular disease, dementia, or mental health conditions. </a:t>
            </a:r>
          </a:p>
          <a:p>
            <a:pPr>
              <a:buClr>
                <a:schemeClr val="accent1"/>
              </a:buClr>
              <a:buFont typeface="Arial" panose="020B0604020202020204" pitchFamily="34" charset="0"/>
              <a:buChar char="•"/>
            </a:pPr>
            <a:endParaRPr lang="en-GB" sz="1400" dirty="0">
              <a:solidFill>
                <a:schemeClr val="bg2"/>
              </a:solidFill>
              <a:latin typeface="+mn-lt"/>
            </a:endParaRPr>
          </a:p>
          <a:p>
            <a:pPr>
              <a:buClr>
                <a:schemeClr val="accent1"/>
              </a:buClr>
              <a:buFont typeface="Arial" panose="020B0604020202020204" pitchFamily="34" charset="0"/>
              <a:buChar char="•"/>
            </a:pPr>
            <a:r>
              <a:rPr lang="en-GB" sz="1400" dirty="0">
                <a:solidFill>
                  <a:schemeClr val="bg2"/>
                </a:solidFill>
                <a:effectLst/>
                <a:latin typeface="+mn-lt"/>
              </a:rPr>
              <a:t>It has also resulted in inefficiencies in how services are delivered, for example we know that many women have to move from service to service to have their</a:t>
            </a:r>
            <a:r>
              <a:rPr lang="en-GB" sz="1400" dirty="0">
                <a:solidFill>
                  <a:schemeClr val="bg2"/>
                </a:solidFill>
                <a:latin typeface="+mn-lt"/>
              </a:rPr>
              <a:t> </a:t>
            </a:r>
            <a:r>
              <a:rPr lang="en-GB" sz="1400" dirty="0">
                <a:solidFill>
                  <a:schemeClr val="bg2"/>
                </a:solidFill>
                <a:effectLst/>
                <a:latin typeface="+mn-lt"/>
              </a:rPr>
              <a:t>reproductive health needs met, and women can struggle to access basic services such as contraception. </a:t>
            </a:r>
          </a:p>
          <a:p>
            <a:pPr>
              <a:buClr>
                <a:schemeClr val="accent1"/>
              </a:buClr>
              <a:buFont typeface="Arial" panose="020B0604020202020204" pitchFamily="34" charset="0"/>
              <a:buChar char="•"/>
            </a:pPr>
            <a:endParaRPr lang="en-GB" sz="1400" dirty="0">
              <a:solidFill>
                <a:srgbClr val="FF0000"/>
              </a:solidFill>
              <a:latin typeface="+mn-lt"/>
            </a:endParaRPr>
          </a:p>
          <a:p>
            <a:pPr>
              <a:buClr>
                <a:schemeClr val="accent1"/>
              </a:buClr>
              <a:buFont typeface="Arial" panose="020B0604020202020204" pitchFamily="34" charset="0"/>
              <a:buChar char="•"/>
            </a:pPr>
            <a:endParaRPr lang="en-US" sz="1400" dirty="0">
              <a:solidFill>
                <a:srgbClr val="FF0000"/>
              </a:solidFill>
              <a:latin typeface="Franklin Gothic Medium" panose="020B0603020102020204" pitchFamily="34" charset="0"/>
            </a:endParaRPr>
          </a:p>
          <a:p>
            <a:pPr>
              <a:buClr>
                <a:srgbClr val="7030A0"/>
              </a:buClr>
              <a:buFont typeface="Arial" panose="020B0604020202020204" pitchFamily="34" charset="0"/>
              <a:buChar char="•"/>
            </a:pPr>
            <a:endParaRPr lang="en-GB" sz="1400" dirty="0">
              <a:solidFill>
                <a:srgbClr val="333333"/>
              </a:solidFill>
              <a:latin typeface="+mn-lt"/>
              <a:ea typeface="Calibri" panose="020F0502020204030204" pitchFamily="34" charset="0"/>
              <a:cs typeface="Times New Roman" panose="02020603050405020304" pitchFamily="18" charset="0"/>
            </a:endParaRPr>
          </a:p>
          <a:p>
            <a:pPr>
              <a:buClr>
                <a:srgbClr val="7030A0"/>
              </a:buClr>
              <a:buFont typeface="Arial" panose="020B0604020202020204" pitchFamily="34" charset="0"/>
              <a:buChar char="•"/>
            </a:pPr>
            <a:endParaRPr lang="en-GB" sz="1400" dirty="0">
              <a:solidFill>
                <a:srgbClr val="333333"/>
              </a:solidFill>
              <a:latin typeface="+mn-lt"/>
              <a:ea typeface="Calibri" panose="020F0502020204030204" pitchFamily="34" charset="0"/>
              <a:cs typeface="Times New Roman" panose="02020603050405020304" pitchFamily="18" charset="0"/>
            </a:endParaRPr>
          </a:p>
          <a:p>
            <a:pPr marL="114300" indent="0">
              <a:buClr>
                <a:schemeClr val="accent1"/>
              </a:buClr>
              <a:buNone/>
            </a:pPr>
            <a:endParaRPr lang="en-US" sz="1400" dirty="0">
              <a:solidFill>
                <a:srgbClr val="FF0000"/>
              </a:solidFill>
              <a:latin typeface="+mn-lt"/>
            </a:endParaRPr>
          </a:p>
          <a:p>
            <a:pPr marL="114300" indent="0">
              <a:buClr>
                <a:schemeClr val="accent1"/>
              </a:buClr>
              <a:buNone/>
            </a:pPr>
            <a:endParaRPr lang="en-US" sz="1400" dirty="0">
              <a:solidFill>
                <a:srgbClr val="FF0000"/>
              </a:solidFill>
              <a:latin typeface="+mn-lt"/>
            </a:endParaRPr>
          </a:p>
          <a:p>
            <a:pPr>
              <a:buClr>
                <a:schemeClr val="accent1"/>
              </a:buClr>
              <a:buFont typeface="Arial" panose="020B0604020202020204" pitchFamily="34" charset="0"/>
              <a:buChar char="•"/>
            </a:pPr>
            <a:endParaRPr lang="en-US" sz="1600" dirty="0">
              <a:solidFill>
                <a:srgbClr val="FF0000"/>
              </a:solidFill>
              <a:latin typeface="Franklin Gothic Medium" panose="020B0603020102020204" pitchFamily="34" charset="0"/>
            </a:endParaRPr>
          </a:p>
        </p:txBody>
      </p:sp>
      <p:sp>
        <p:nvSpPr>
          <p:cNvPr id="4" name="TextBox 3">
            <a:extLst>
              <a:ext uri="{FF2B5EF4-FFF2-40B4-BE49-F238E27FC236}">
                <a16:creationId xmlns:a16="http://schemas.microsoft.com/office/drawing/2014/main" id="{7365D203-F4A2-43C7-A76B-A0BA7B8FAAAD}"/>
              </a:ext>
            </a:extLst>
          </p:cNvPr>
          <p:cNvSpPr txBox="1"/>
          <p:nvPr/>
        </p:nvSpPr>
        <p:spPr>
          <a:xfrm>
            <a:off x="659089" y="3071423"/>
            <a:ext cx="8110608" cy="3406061"/>
          </a:xfrm>
          <a:prstGeom prst="rect">
            <a:avLst/>
          </a:prstGeom>
          <a:noFill/>
        </p:spPr>
        <p:txBody>
          <a:bodyPr wrap="square">
            <a:spAutoFit/>
          </a:bodyPr>
          <a:lstStyle/>
          <a:p>
            <a:pPr marL="401638" indent="-401638">
              <a:buClr>
                <a:schemeClr val="accent1"/>
              </a:buClr>
              <a:buSzPct val="138000"/>
              <a:buFont typeface="Arial" panose="020B0604020202020204" pitchFamily="34" charset="0"/>
              <a:buChar char="•"/>
            </a:pPr>
            <a:r>
              <a:rPr lang="en-GB" sz="1400" dirty="0">
                <a:solidFill>
                  <a:schemeClr val="bg2"/>
                </a:solidFill>
                <a:effectLst/>
                <a:latin typeface="+mn-lt"/>
              </a:rPr>
              <a:t>The impact of failing to put women at the heart of health services has been clear to see through the number of recent high profile independent reports and inquiries. </a:t>
            </a:r>
          </a:p>
          <a:p>
            <a:pPr>
              <a:buClr>
                <a:schemeClr val="accent1"/>
              </a:buClr>
              <a:buSzPct val="138000"/>
            </a:pPr>
            <a:endParaRPr lang="en-GB" sz="1400" dirty="0">
              <a:solidFill>
                <a:schemeClr val="bg2"/>
              </a:solidFill>
            </a:endParaRPr>
          </a:p>
          <a:p>
            <a:pPr marL="401638" indent="-401638">
              <a:buClr>
                <a:schemeClr val="accent1"/>
              </a:buClr>
              <a:buSzPct val="138000"/>
              <a:buFont typeface="Arial" panose="020B0604020202020204" pitchFamily="34" charset="0"/>
              <a:buChar char="•"/>
            </a:pPr>
            <a:r>
              <a:rPr lang="en-GB" sz="1400" dirty="0">
                <a:solidFill>
                  <a:schemeClr val="accent1"/>
                </a:solidFill>
                <a:effectLst/>
                <a:latin typeface="+mn-lt"/>
              </a:rPr>
              <a:t>Following the National call for evidence in 2021, our Women’s Health survey </a:t>
            </a:r>
            <a:r>
              <a:rPr lang="en-GB" sz="1400" dirty="0">
                <a:solidFill>
                  <a:schemeClr val="accent1"/>
                </a:solidFill>
              </a:rPr>
              <a:t>identified that not being listened to or taken seriously was identified as an issue by over 70% of respondents.</a:t>
            </a:r>
          </a:p>
          <a:p>
            <a:pPr>
              <a:buClr>
                <a:schemeClr val="accent1"/>
              </a:buClr>
              <a:buSzPct val="138000"/>
            </a:pPr>
            <a:endParaRPr lang="en-GB" sz="1400" dirty="0">
              <a:solidFill>
                <a:schemeClr val="bg2"/>
              </a:solidFill>
              <a:ea typeface="Times New Roman" panose="02020603050405020304" pitchFamily="18" charset="0"/>
            </a:endParaRPr>
          </a:p>
          <a:p>
            <a:pPr marL="401638" indent="-401638">
              <a:buClr>
                <a:schemeClr val="accent1"/>
              </a:buClr>
              <a:buSzPct val="138000"/>
              <a:buFont typeface="Arial" panose="020B0604020202020204" pitchFamily="34" charset="0"/>
              <a:buChar char="•"/>
            </a:pPr>
            <a:r>
              <a:rPr lang="en-GB" sz="1400" dirty="0">
                <a:solidFill>
                  <a:schemeClr val="bg2"/>
                </a:solidFill>
                <a:effectLst/>
                <a:latin typeface="+mn-lt"/>
                <a:ea typeface="Times New Roman" panose="02020603050405020304" pitchFamily="18" charset="0"/>
              </a:rPr>
              <a:t>The intent of our </a:t>
            </a:r>
            <a:r>
              <a:rPr lang="en-GB" sz="1400" b="1" i="1" dirty="0">
                <a:solidFill>
                  <a:schemeClr val="bg2"/>
                </a:solidFill>
                <a:effectLst/>
                <a:latin typeface="+mn-lt"/>
                <a:ea typeface="Times New Roman" panose="02020603050405020304" pitchFamily="18" charset="0"/>
              </a:rPr>
              <a:t>Women’s Health Strategy </a:t>
            </a:r>
            <a:r>
              <a:rPr lang="en-GB" sz="1400" dirty="0">
                <a:solidFill>
                  <a:schemeClr val="bg2"/>
                </a:solidFill>
                <a:effectLst/>
                <a:latin typeface="+mn-lt"/>
                <a:ea typeface="Times New Roman" panose="02020603050405020304" pitchFamily="18" charset="0"/>
              </a:rPr>
              <a:t>is to make clear what must change to improve health and social outcomes, and health services for all women and girls in Cheshire and Merseyside, and to radically improve the way in which the health and care system engages and listens to all women and gir</a:t>
            </a:r>
            <a:r>
              <a:rPr lang="en-GB" sz="1400" dirty="0">
                <a:solidFill>
                  <a:schemeClr val="bg2"/>
                </a:solidFill>
                <a:ea typeface="Times New Roman" panose="02020603050405020304" pitchFamily="18" charset="0"/>
              </a:rPr>
              <a:t>ls</a:t>
            </a:r>
            <a:r>
              <a:rPr lang="en-GB" sz="1400" dirty="0">
                <a:solidFill>
                  <a:schemeClr val="bg2"/>
                </a:solidFill>
                <a:effectLst/>
                <a:latin typeface="+mn-lt"/>
                <a:ea typeface="Times New Roman" panose="02020603050405020304" pitchFamily="18" charset="0"/>
              </a:rPr>
              <a:t>. </a:t>
            </a:r>
          </a:p>
          <a:p>
            <a:pPr marL="401638" indent="-401638">
              <a:buClr>
                <a:schemeClr val="accent1"/>
              </a:buClr>
              <a:buSzPct val="138000"/>
              <a:buFont typeface="Arial" panose="020B0604020202020204" pitchFamily="34" charset="0"/>
              <a:buChar char="•"/>
            </a:pPr>
            <a:endParaRPr lang="en-GB" sz="1400" dirty="0">
              <a:solidFill>
                <a:schemeClr val="bg2"/>
              </a:solidFill>
              <a:ea typeface="Times New Roman" panose="02020603050405020304" pitchFamily="18" charset="0"/>
            </a:endParaRPr>
          </a:p>
          <a:p>
            <a:pPr marL="401638" indent="-401638">
              <a:buClr>
                <a:schemeClr val="accent1"/>
              </a:buClr>
              <a:buSzPct val="138000"/>
              <a:buFont typeface="Arial" panose="020B0604020202020204" pitchFamily="34" charset="0"/>
              <a:buChar char="•"/>
            </a:pPr>
            <a:endParaRPr lang="en-GB" sz="1400" dirty="0">
              <a:solidFill>
                <a:schemeClr val="bg2"/>
              </a:solidFill>
              <a:effectLst/>
              <a:latin typeface="+mn-lt"/>
              <a:ea typeface="Times New Roman" panose="02020603050405020304" pitchFamily="18" charset="0"/>
            </a:endParaRPr>
          </a:p>
          <a:p>
            <a:pPr marL="401638" indent="-401638">
              <a:buClr>
                <a:schemeClr val="accent1"/>
              </a:buClr>
              <a:buSzPct val="138000"/>
              <a:buFont typeface="Arial" panose="020B0604020202020204" pitchFamily="34" charset="0"/>
              <a:buChar char="•"/>
            </a:pPr>
            <a:endParaRPr lang="en-GB" sz="1400" dirty="0">
              <a:solidFill>
                <a:schemeClr val="bg2"/>
              </a:solidFill>
              <a:ea typeface="Times New Roman" panose="02020603050405020304" pitchFamily="18" charset="0"/>
            </a:endParaRPr>
          </a:p>
          <a:p>
            <a:pPr>
              <a:buClr>
                <a:schemeClr val="accent1"/>
              </a:buClr>
              <a:buSzPct val="138000"/>
            </a:pPr>
            <a:endParaRPr lang="en-GB" sz="1300" dirty="0">
              <a:solidFill>
                <a:schemeClr val="bg2"/>
              </a:solidFill>
              <a:effectLst/>
              <a:latin typeface="+mn-lt"/>
              <a:ea typeface="Times New Roman" panose="02020603050405020304" pitchFamily="18" charset="0"/>
            </a:endParaRPr>
          </a:p>
          <a:p>
            <a:pPr marL="401638" indent="-401638">
              <a:buClr>
                <a:schemeClr val="accent1"/>
              </a:buClr>
              <a:buSzPct val="138000"/>
              <a:buFont typeface="Arial" panose="020B0604020202020204" pitchFamily="34" charset="0"/>
              <a:buChar char="•"/>
            </a:pPr>
            <a:endParaRPr lang="en-GB" sz="1400" baseline="30000" dirty="0">
              <a:solidFill>
                <a:schemeClr val="bg2"/>
              </a:solidFill>
              <a:effectLst/>
              <a:latin typeface="+mn-lt"/>
            </a:endParaRPr>
          </a:p>
          <a:p>
            <a:pPr marL="401638">
              <a:buClr>
                <a:schemeClr val="accent1"/>
              </a:buClr>
            </a:pPr>
            <a:r>
              <a:rPr lang="en-GB" sz="1400" baseline="30000" dirty="0">
                <a:solidFill>
                  <a:schemeClr val="accent1"/>
                </a:solidFill>
                <a:effectLst/>
                <a:latin typeface="+mn-lt"/>
              </a:rPr>
              <a:t>3</a:t>
            </a:r>
            <a:r>
              <a:rPr lang="en-GB" sz="1100" dirty="0">
                <a:solidFill>
                  <a:schemeClr val="accent1"/>
                </a:solidFill>
                <a:effectLst/>
                <a:latin typeface="+mn-lt"/>
              </a:rPr>
              <a:t>ONS, Health state life expectancies: UK: 2018 to 2020, published March 2022</a:t>
            </a:r>
            <a:endParaRPr lang="en-GB" sz="1300" dirty="0">
              <a:solidFill>
                <a:schemeClr val="accent1"/>
              </a:solidFill>
              <a:latin typeface="+mn-lt"/>
              <a:ea typeface="Times New Roman" panose="02020603050405020304" pitchFamily="18" charset="0"/>
              <a:cs typeface="Arial" panose="020B0604020202020204" pitchFamily="34" charset="0"/>
            </a:endParaRPr>
          </a:p>
        </p:txBody>
      </p:sp>
      <p:sp>
        <p:nvSpPr>
          <p:cNvPr id="8" name="TextBox 7">
            <a:extLst>
              <a:ext uri="{FF2B5EF4-FFF2-40B4-BE49-F238E27FC236}">
                <a16:creationId xmlns:a16="http://schemas.microsoft.com/office/drawing/2014/main" id="{D5877490-7ECF-CDB4-2C97-E02E62A075A2}"/>
              </a:ext>
            </a:extLst>
          </p:cNvPr>
          <p:cNvSpPr txBox="1"/>
          <p:nvPr/>
        </p:nvSpPr>
        <p:spPr>
          <a:xfrm>
            <a:off x="9126072" y="2976283"/>
            <a:ext cx="2768394" cy="1846659"/>
          </a:xfrm>
          <a:prstGeom prst="rect">
            <a:avLst/>
          </a:prstGeom>
          <a:noFill/>
        </p:spPr>
        <p:txBody>
          <a:bodyPr wrap="square" rtlCol="0">
            <a:spAutoFit/>
          </a:bodyPr>
          <a:lstStyle/>
          <a:p>
            <a:r>
              <a:rPr lang="en-GB">
                <a:solidFill>
                  <a:schemeClr val="accent1">
                    <a:lumMod val="60000"/>
                    <a:lumOff val="40000"/>
                  </a:schemeClr>
                </a:solidFill>
                <a:effectLst/>
                <a:latin typeface="Helvetica" pitchFamily="2" charset="0"/>
              </a:rPr>
              <a:t>“</a:t>
            </a:r>
            <a:r>
              <a:rPr lang="en-GB" b="1">
                <a:solidFill>
                  <a:schemeClr val="accent1">
                    <a:lumMod val="60000"/>
                    <a:lumOff val="40000"/>
                  </a:schemeClr>
                </a:solidFill>
                <a:effectLst/>
                <a:latin typeface="Helvetica" pitchFamily="2" charset="0"/>
              </a:rPr>
              <a:t>When we get it right for women, everyone in our society benefits</a:t>
            </a:r>
            <a:r>
              <a:rPr lang="en-GB">
                <a:solidFill>
                  <a:schemeClr val="accent1">
                    <a:lumMod val="60000"/>
                    <a:lumOff val="40000"/>
                  </a:schemeClr>
                </a:solidFill>
                <a:effectLst/>
                <a:latin typeface="Helvetica" pitchFamily="2" charset="0"/>
              </a:rPr>
              <a:t>”</a:t>
            </a:r>
          </a:p>
          <a:p>
            <a:endParaRPr lang="en-GB">
              <a:solidFill>
                <a:schemeClr val="accent1">
                  <a:lumMod val="60000"/>
                  <a:lumOff val="40000"/>
                </a:schemeClr>
              </a:solidFill>
              <a:effectLst/>
              <a:latin typeface="Helvetica" pitchFamily="2" charset="0"/>
            </a:endParaRPr>
          </a:p>
          <a:p>
            <a:pPr algn="ctr"/>
            <a:r>
              <a:rPr lang="en-GB" sz="1400">
                <a:solidFill>
                  <a:schemeClr val="accent1">
                    <a:lumMod val="60000"/>
                    <a:lumOff val="40000"/>
                  </a:schemeClr>
                </a:solidFill>
                <a:effectLst/>
                <a:latin typeface="Helvetica" pitchFamily="2" charset="0"/>
              </a:rPr>
              <a:t>– Professor Dame Lesley Regan, National Women’s Strategy August 2022</a:t>
            </a:r>
            <a:endParaRPr lang="en-US" sz="1400">
              <a:solidFill>
                <a:schemeClr val="accent1">
                  <a:lumMod val="60000"/>
                  <a:lumOff val="40000"/>
                </a:schemeClr>
              </a:solidFill>
            </a:endParaRPr>
          </a:p>
        </p:txBody>
      </p:sp>
      <p:pic>
        <p:nvPicPr>
          <p:cNvPr id="10" name="Picture 2" descr="Imperial College Healthcare NHS Trust | Professor Dame Lesley Regan  appointed as government's first ever Women's Health Ambassador">
            <a:extLst>
              <a:ext uri="{FF2B5EF4-FFF2-40B4-BE49-F238E27FC236}">
                <a16:creationId xmlns:a16="http://schemas.microsoft.com/office/drawing/2014/main" id="{65F7F169-D4BC-B766-04B9-B49DB641D106}"/>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9307873" y="4865368"/>
            <a:ext cx="2065595" cy="1872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40672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172B8-E50A-4C97-ACC3-32ACC344ECCA}"/>
              </a:ext>
            </a:extLst>
          </p:cNvPr>
          <p:cNvSpPr>
            <a:spLocks noGrp="1"/>
          </p:cNvSpPr>
          <p:nvPr>
            <p:ph type="title"/>
          </p:nvPr>
        </p:nvSpPr>
        <p:spPr>
          <a:xfrm>
            <a:off x="636350" y="148110"/>
            <a:ext cx="7682231" cy="607322"/>
          </a:xfrm>
        </p:spPr>
        <p:txBody>
          <a:bodyPr/>
          <a:lstStyle/>
          <a:p>
            <a:r>
              <a:rPr lang="en-GB"/>
              <a:t>Introduction</a:t>
            </a:r>
          </a:p>
        </p:txBody>
      </p:sp>
      <p:sp>
        <p:nvSpPr>
          <p:cNvPr id="7" name="Content Placeholder 6">
            <a:extLst>
              <a:ext uri="{FF2B5EF4-FFF2-40B4-BE49-F238E27FC236}">
                <a16:creationId xmlns:a16="http://schemas.microsoft.com/office/drawing/2014/main" id="{BA6D01C9-B2DA-DBC0-D5FC-33DDC72C49C7}"/>
              </a:ext>
            </a:extLst>
          </p:cNvPr>
          <p:cNvSpPr>
            <a:spLocks noGrp="1"/>
          </p:cNvSpPr>
          <p:nvPr>
            <p:ph sz="quarter" idx="11"/>
          </p:nvPr>
        </p:nvSpPr>
        <p:spPr>
          <a:xfrm>
            <a:off x="554151" y="755432"/>
            <a:ext cx="5541850" cy="1125660"/>
          </a:xfrm>
        </p:spPr>
        <p:txBody>
          <a:bodyPr/>
          <a:lstStyle/>
          <a:p>
            <a:pPr marL="47625" indent="0">
              <a:buClr>
                <a:schemeClr val="accent1"/>
              </a:buClr>
              <a:buNone/>
            </a:pPr>
            <a:r>
              <a:rPr lang="en-US" sz="1600">
                <a:solidFill>
                  <a:schemeClr val="accent1"/>
                </a:solidFill>
                <a:latin typeface="Franklin Gothic Medium" panose="020B0603020102020204" pitchFamily="34" charset="0"/>
              </a:rPr>
              <a:t>Aim of our Women’s Health Strategy</a:t>
            </a:r>
          </a:p>
          <a:p>
            <a:pPr>
              <a:spcBef>
                <a:spcPts val="600"/>
              </a:spcBef>
              <a:spcAft>
                <a:spcPts val="600"/>
              </a:spcAft>
              <a:buClr>
                <a:schemeClr val="accent1"/>
              </a:buClr>
              <a:buFont typeface="Arial" panose="020B0604020202020204" pitchFamily="34" charset="0"/>
              <a:buChar char="•"/>
            </a:pPr>
            <a:endParaRPr lang="en-GB" sz="1400">
              <a:solidFill>
                <a:schemeClr val="bg2"/>
              </a:solidFill>
              <a:effectLst/>
              <a:latin typeface="+mn-lt"/>
              <a:ea typeface="Times New Roman" panose="02020603050405020304" pitchFamily="18" charset="0"/>
            </a:endParaRPr>
          </a:p>
        </p:txBody>
      </p:sp>
      <p:sp>
        <p:nvSpPr>
          <p:cNvPr id="13" name="TextBox 12">
            <a:extLst>
              <a:ext uri="{FF2B5EF4-FFF2-40B4-BE49-F238E27FC236}">
                <a16:creationId xmlns:a16="http://schemas.microsoft.com/office/drawing/2014/main" id="{6B42F70E-61E6-6E55-B7C9-1A9C486188DA}"/>
              </a:ext>
            </a:extLst>
          </p:cNvPr>
          <p:cNvSpPr txBox="1"/>
          <p:nvPr/>
        </p:nvSpPr>
        <p:spPr>
          <a:xfrm>
            <a:off x="636350" y="6138468"/>
            <a:ext cx="11297805" cy="584775"/>
          </a:xfrm>
          <a:prstGeom prst="rect">
            <a:avLst/>
          </a:prstGeom>
          <a:solidFill>
            <a:schemeClr val="accent1"/>
          </a:solidFill>
        </p:spPr>
        <p:txBody>
          <a:bodyPr wrap="square">
            <a:spAutoFit/>
          </a:bodyPr>
          <a:lstStyle/>
          <a:p>
            <a:pPr marL="114300" marR="0" lvl="0" indent="0" algn="ctr" defTabSz="914400" rtl="0" eaLnBrk="1" fontAlgn="auto" latinLnBrk="0" hangingPunct="1">
              <a:lnSpc>
                <a:spcPct val="100000"/>
              </a:lnSpc>
              <a:spcBef>
                <a:spcPts val="600"/>
              </a:spcBef>
              <a:spcAft>
                <a:spcPts val="600"/>
              </a:spcAft>
              <a:buClr>
                <a:srgbClr val="5C2684"/>
              </a:buClr>
              <a:buSzPts val="1800"/>
              <a:buFontTx/>
              <a:buNone/>
              <a:tabLst/>
              <a:defRPr/>
            </a:pPr>
            <a:r>
              <a:rPr kumimoji="0" lang="en-GB" sz="1600" b="0" i="1" u="none" strike="noStrike" kern="0" cap="none" spc="0" normalizeH="0" baseline="0" noProof="0">
                <a:ln>
                  <a:noFill/>
                </a:ln>
                <a:solidFill>
                  <a:srgbClr val="FFFFFF"/>
                </a:solidFill>
                <a:effectLst/>
                <a:uLnTx/>
                <a:uFillTx/>
                <a:latin typeface="Franklin Gothic Book"/>
                <a:ea typeface="Calibri" panose="020F0502020204030204" pitchFamily="34" charset="0"/>
                <a:cs typeface="Times New Roman" panose="02020603050405020304" pitchFamily="18" charset="0"/>
                <a:sym typeface="Arial"/>
              </a:rPr>
              <a:t>Women’s health outcomes impact not only on individual women and their families, but the healthy functioning of society.  Everyone has a part to play in achieving this goal.</a:t>
            </a:r>
            <a:endParaRPr kumimoji="0" lang="en-US" b="0" i="1" u="none" strike="noStrike" kern="0" cap="none" spc="0" normalizeH="0" baseline="0" noProof="0">
              <a:ln>
                <a:noFill/>
              </a:ln>
              <a:solidFill>
                <a:srgbClr val="FFFFFF"/>
              </a:solidFill>
              <a:effectLst/>
              <a:uLnTx/>
              <a:uFillTx/>
              <a:latin typeface="Franklin Gothic Medium" panose="020B0603020102020204" pitchFamily="34" charset="0"/>
              <a:ea typeface="+mn-ea"/>
              <a:cs typeface="Arial"/>
              <a:sym typeface="Arial"/>
            </a:endParaRPr>
          </a:p>
        </p:txBody>
      </p:sp>
      <p:pic>
        <p:nvPicPr>
          <p:cNvPr id="4" name="Picture 7">
            <a:extLst>
              <a:ext uri="{FF2B5EF4-FFF2-40B4-BE49-F238E27FC236}">
                <a16:creationId xmlns:a16="http://schemas.microsoft.com/office/drawing/2014/main" id="{E9EAC2B1-69BA-F292-D422-7E5A90087202}"/>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521511" y="2277287"/>
            <a:ext cx="5993606" cy="2303425"/>
          </a:xfrm>
          <a:prstGeom prst="rect">
            <a:avLst/>
          </a:prstGeom>
        </p:spPr>
      </p:pic>
      <p:pic>
        <p:nvPicPr>
          <p:cNvPr id="9" name="Picture 8">
            <a:extLst>
              <a:ext uri="{FF2B5EF4-FFF2-40B4-BE49-F238E27FC236}">
                <a16:creationId xmlns:a16="http://schemas.microsoft.com/office/drawing/2014/main" id="{F349D874-88D7-4D6C-0B75-9CA799196838}"/>
              </a:ext>
            </a:extLst>
          </p:cNvPr>
          <p:cNvPicPr>
            <a:picLocks noChangeAspect="1"/>
          </p:cNvPicPr>
          <p:nvPr/>
        </p:nvPicPr>
        <p:blipFill>
          <a:blip r:embed="rId5"/>
          <a:stretch>
            <a:fillRect/>
          </a:stretch>
        </p:blipFill>
        <p:spPr>
          <a:xfrm>
            <a:off x="7353348" y="3604873"/>
            <a:ext cx="4535299" cy="2303424"/>
          </a:xfrm>
          <a:prstGeom prst="rect">
            <a:avLst/>
          </a:prstGeom>
        </p:spPr>
      </p:pic>
      <p:sp>
        <p:nvSpPr>
          <p:cNvPr id="12" name="TextBox 11">
            <a:extLst>
              <a:ext uri="{FF2B5EF4-FFF2-40B4-BE49-F238E27FC236}">
                <a16:creationId xmlns:a16="http://schemas.microsoft.com/office/drawing/2014/main" id="{D7F2B11A-B9D5-5C6D-0BD4-B95EFB903350}"/>
              </a:ext>
            </a:extLst>
          </p:cNvPr>
          <p:cNvSpPr txBox="1"/>
          <p:nvPr/>
        </p:nvSpPr>
        <p:spPr>
          <a:xfrm>
            <a:off x="6764164" y="1018991"/>
            <a:ext cx="5169991" cy="2693045"/>
          </a:xfrm>
          <a:prstGeom prst="rect">
            <a:avLst/>
          </a:prstGeom>
          <a:noFill/>
        </p:spPr>
        <p:txBody>
          <a:bodyPr wrap="square">
            <a:spAutoFit/>
          </a:bodyPr>
          <a:lstStyle/>
          <a:p>
            <a:pPr marL="357188" indent="-357188">
              <a:spcBef>
                <a:spcPts val="600"/>
              </a:spcBef>
              <a:spcAft>
                <a:spcPts val="600"/>
              </a:spcAft>
              <a:buClr>
                <a:schemeClr val="accent1"/>
              </a:buClr>
              <a:buFont typeface="Arial" panose="020B0604020202020204" pitchFamily="34" charset="0"/>
              <a:buChar char="•"/>
            </a:pPr>
            <a:r>
              <a:rPr lang="en-GB" sz="1400">
                <a:solidFill>
                  <a:schemeClr val="bg2"/>
                </a:solidFill>
                <a:latin typeface="+mn-lt"/>
                <a:ea typeface="Times New Roman" panose="02020603050405020304" pitchFamily="18" charset="0"/>
              </a:rPr>
              <a:t>Describes how </a:t>
            </a:r>
            <a:r>
              <a:rPr lang="en-US" sz="1400">
                <a:solidFill>
                  <a:schemeClr val="tx1"/>
                </a:solidFill>
                <a:latin typeface="+mn-lt"/>
              </a:rPr>
              <a:t>we will </a:t>
            </a:r>
            <a:r>
              <a:rPr lang="en-GB" sz="1400">
                <a:solidFill>
                  <a:schemeClr val="tx1"/>
                </a:solidFill>
                <a:effectLst/>
                <a:latin typeface="+mn-lt"/>
                <a:ea typeface="Calibri"/>
                <a:cs typeface="Times New Roman"/>
              </a:rPr>
              <a:t>work together with local women and our key partners to </a:t>
            </a:r>
            <a:r>
              <a:rPr lang="en-GB" sz="1400" b="1" i="1">
                <a:solidFill>
                  <a:schemeClr val="accent1"/>
                </a:solidFill>
                <a:effectLst/>
                <a:latin typeface="+mn-lt"/>
                <a:ea typeface="Calibri"/>
                <a:cs typeface="Times New Roman"/>
              </a:rPr>
              <a:t>deliver the actions </a:t>
            </a:r>
            <a:r>
              <a:rPr lang="en-GB" sz="1400">
                <a:solidFill>
                  <a:schemeClr val="tx1"/>
                </a:solidFill>
                <a:effectLst/>
                <a:latin typeface="+mn-lt"/>
                <a:ea typeface="Calibri"/>
                <a:cs typeface="Times New Roman"/>
              </a:rPr>
              <a:t>we will take over the next 3 years. This is a </a:t>
            </a:r>
            <a:r>
              <a:rPr lang="en-GB" sz="1400" b="1" i="1">
                <a:solidFill>
                  <a:schemeClr val="accent1"/>
                </a:solidFill>
                <a:effectLst/>
                <a:latin typeface="+mn-lt"/>
                <a:ea typeface="Calibri"/>
                <a:cs typeface="Times New Roman"/>
              </a:rPr>
              <a:t>long-term commitment to reducing health inequalities</a:t>
            </a:r>
            <a:r>
              <a:rPr lang="en-GB" sz="1400">
                <a:solidFill>
                  <a:schemeClr val="tx1"/>
                </a:solidFill>
                <a:effectLst/>
                <a:latin typeface="+mn-lt"/>
                <a:ea typeface="Calibri"/>
                <a:cs typeface="Times New Roman"/>
              </a:rPr>
              <a:t> for women in Cheshire &amp; Merseyside.</a:t>
            </a:r>
          </a:p>
          <a:p>
            <a:pPr>
              <a:spcBef>
                <a:spcPts val="600"/>
              </a:spcBef>
              <a:spcAft>
                <a:spcPts val="600"/>
              </a:spcAft>
              <a:buClr>
                <a:schemeClr val="accent1"/>
              </a:buClr>
            </a:pPr>
            <a:endParaRPr lang="en-GB" sz="1400">
              <a:solidFill>
                <a:schemeClr val="tx1"/>
              </a:solidFill>
              <a:effectLst/>
              <a:latin typeface="+mn-lt"/>
              <a:ea typeface="Calibri"/>
              <a:cs typeface="Times New Roman"/>
            </a:endParaRPr>
          </a:p>
          <a:p>
            <a:pPr marL="406400" indent="-406400">
              <a:buClr>
                <a:schemeClr val="accent1"/>
              </a:buClr>
              <a:buFont typeface="Arial" panose="020B0604020202020204" pitchFamily="34" charset="0"/>
              <a:buChar char="•"/>
            </a:pPr>
            <a:r>
              <a:rPr lang="en-GB" sz="1400">
                <a:solidFill>
                  <a:schemeClr val="bg2"/>
                </a:solidFill>
                <a:latin typeface="+mn-lt"/>
                <a:ea typeface="Calibri"/>
                <a:cs typeface="Times New Roman"/>
              </a:rPr>
              <a:t>Our partners include education, social care, the police, local authorities, housing, third sector, fire and rescue.  There is also </a:t>
            </a:r>
            <a:r>
              <a:rPr lang="en-US" sz="1400">
                <a:solidFill>
                  <a:schemeClr val="bg2"/>
                </a:solidFill>
                <a:latin typeface="+mn-lt"/>
              </a:rPr>
              <a:t>a strong and engaged Voluntary, Community, Faith, and Social Enterprise (VCFSE) sector supported by local NHS </a:t>
            </a:r>
            <a:r>
              <a:rPr lang="en-US" sz="1400" err="1">
                <a:solidFill>
                  <a:schemeClr val="bg2"/>
                </a:solidFill>
                <a:latin typeface="+mn-lt"/>
              </a:rPr>
              <a:t>organisations</a:t>
            </a:r>
            <a:r>
              <a:rPr lang="en-US" sz="1400">
                <a:solidFill>
                  <a:schemeClr val="bg2"/>
                </a:solidFill>
                <a:latin typeface="+mn-lt"/>
              </a:rPr>
              <a:t>.</a:t>
            </a:r>
          </a:p>
          <a:p>
            <a:pPr>
              <a:buClr>
                <a:schemeClr val="accent1"/>
              </a:buClr>
            </a:pPr>
            <a:endParaRPr lang="en-US" sz="1400">
              <a:solidFill>
                <a:schemeClr val="bg2"/>
              </a:solidFill>
              <a:latin typeface="+mn-lt"/>
            </a:endParaRPr>
          </a:p>
        </p:txBody>
      </p:sp>
      <p:sp>
        <p:nvSpPr>
          <p:cNvPr id="16" name="TextBox 15">
            <a:extLst>
              <a:ext uri="{FF2B5EF4-FFF2-40B4-BE49-F238E27FC236}">
                <a16:creationId xmlns:a16="http://schemas.microsoft.com/office/drawing/2014/main" id="{650D24F4-9B35-1613-A214-B57E49C01896}"/>
              </a:ext>
            </a:extLst>
          </p:cNvPr>
          <p:cNvSpPr txBox="1"/>
          <p:nvPr/>
        </p:nvSpPr>
        <p:spPr>
          <a:xfrm>
            <a:off x="554151" y="1250119"/>
            <a:ext cx="5993606" cy="954107"/>
          </a:xfrm>
          <a:prstGeom prst="rect">
            <a:avLst/>
          </a:prstGeom>
          <a:noFill/>
        </p:spPr>
        <p:txBody>
          <a:bodyPr wrap="square">
            <a:spAutoFit/>
          </a:bodyPr>
          <a:lstStyle/>
          <a:p>
            <a:pPr marL="357188" indent="-357188">
              <a:spcBef>
                <a:spcPts val="600"/>
              </a:spcBef>
              <a:spcAft>
                <a:spcPts val="600"/>
              </a:spcAft>
              <a:buClr>
                <a:schemeClr val="accent1"/>
              </a:buClr>
              <a:buFont typeface="Arial" panose="020B0604020202020204" pitchFamily="34" charset="0"/>
              <a:buChar char="•"/>
            </a:pPr>
            <a:r>
              <a:rPr lang="en-GB" sz="1400">
                <a:solidFill>
                  <a:schemeClr val="bg2"/>
                </a:solidFill>
                <a:latin typeface="+mn-lt"/>
                <a:ea typeface="Times New Roman" panose="02020603050405020304" pitchFamily="18" charset="0"/>
              </a:rPr>
              <a:t>T</a:t>
            </a:r>
            <a:r>
              <a:rPr lang="en-GB" sz="1400">
                <a:solidFill>
                  <a:schemeClr val="bg2"/>
                </a:solidFill>
                <a:effectLst/>
                <a:latin typeface="+mn-lt"/>
                <a:ea typeface="Times New Roman" panose="02020603050405020304" pitchFamily="18" charset="0"/>
              </a:rPr>
              <a:t>o outline the </a:t>
            </a:r>
            <a:r>
              <a:rPr lang="en-GB" sz="1400" b="1" i="1">
                <a:solidFill>
                  <a:schemeClr val="accent1"/>
                </a:solidFill>
                <a:effectLst/>
                <a:latin typeface="+mn-lt"/>
                <a:ea typeface="Times New Roman" panose="02020603050405020304" pitchFamily="18" charset="0"/>
              </a:rPr>
              <a:t>priorities and actions to improve women</a:t>
            </a:r>
            <a:r>
              <a:rPr lang="en-GB" sz="1400" b="1" i="1">
                <a:solidFill>
                  <a:schemeClr val="accent1"/>
                </a:solidFill>
                <a:latin typeface="+mn-lt"/>
                <a:ea typeface="Times New Roman" panose="02020603050405020304" pitchFamily="18" charset="0"/>
              </a:rPr>
              <a:t> and girls’</a:t>
            </a:r>
            <a:r>
              <a:rPr lang="en-GB" sz="1400" b="1" i="1">
                <a:solidFill>
                  <a:schemeClr val="accent1"/>
                </a:solidFill>
                <a:effectLst/>
                <a:latin typeface="+mn-lt"/>
                <a:ea typeface="Times New Roman" panose="02020603050405020304" pitchFamily="18" charset="0"/>
              </a:rPr>
              <a:t> health </a:t>
            </a:r>
            <a:r>
              <a:rPr lang="en-GB" sz="1400">
                <a:solidFill>
                  <a:schemeClr val="bg2"/>
                </a:solidFill>
                <a:effectLst/>
                <a:latin typeface="+mn-lt"/>
                <a:ea typeface="Times New Roman" panose="02020603050405020304" pitchFamily="18" charset="0"/>
              </a:rPr>
              <a:t>and healthcare services whilst </a:t>
            </a:r>
            <a:r>
              <a:rPr lang="en-GB" sz="1400" b="1" i="1">
                <a:solidFill>
                  <a:schemeClr val="accent1"/>
                </a:solidFill>
                <a:effectLst/>
                <a:latin typeface="+mn-lt"/>
                <a:ea typeface="Times New Roman" panose="02020603050405020304" pitchFamily="18" charset="0"/>
              </a:rPr>
              <a:t>addressing the health and social inequalities</a:t>
            </a:r>
            <a:r>
              <a:rPr lang="en-GB" sz="1400" b="1" i="1">
                <a:solidFill>
                  <a:schemeClr val="bg2"/>
                </a:solidFill>
                <a:effectLst/>
                <a:latin typeface="+mn-lt"/>
                <a:ea typeface="Times New Roman" panose="02020603050405020304" pitchFamily="18" charset="0"/>
              </a:rPr>
              <a:t> </a:t>
            </a:r>
            <a:r>
              <a:rPr lang="en-GB" sz="1400">
                <a:solidFill>
                  <a:schemeClr val="bg2"/>
                </a:solidFill>
                <a:effectLst/>
                <a:latin typeface="+mn-lt"/>
                <a:ea typeface="Times New Roman" panose="02020603050405020304" pitchFamily="18" charset="0"/>
              </a:rPr>
              <a:t>for all women and girls and those in need of women’s health services</a:t>
            </a:r>
            <a:r>
              <a:rPr lang="en-GB" sz="1400">
                <a:solidFill>
                  <a:schemeClr val="bg2"/>
                </a:solidFill>
                <a:latin typeface="+mn-lt"/>
                <a:ea typeface="Times New Roman" panose="02020603050405020304" pitchFamily="18" charset="0"/>
              </a:rPr>
              <a:t>.</a:t>
            </a:r>
          </a:p>
        </p:txBody>
      </p:sp>
      <p:sp>
        <p:nvSpPr>
          <p:cNvPr id="8" name="TextBox 7">
            <a:extLst>
              <a:ext uri="{FF2B5EF4-FFF2-40B4-BE49-F238E27FC236}">
                <a16:creationId xmlns:a16="http://schemas.microsoft.com/office/drawing/2014/main" id="{5A5078CE-C0BD-B874-8B72-4EBE575DAAFC}"/>
              </a:ext>
            </a:extLst>
          </p:cNvPr>
          <p:cNvSpPr txBox="1"/>
          <p:nvPr/>
        </p:nvSpPr>
        <p:spPr>
          <a:xfrm>
            <a:off x="351442" y="4630658"/>
            <a:ext cx="6333744" cy="692497"/>
          </a:xfrm>
          <a:prstGeom prst="rect">
            <a:avLst/>
          </a:prstGeom>
          <a:noFill/>
        </p:spPr>
        <p:txBody>
          <a:bodyPr wrap="square">
            <a:spAutoFit/>
          </a:bodyPr>
          <a:lstStyle/>
          <a:p>
            <a:pPr marL="457200" marR="0" lvl="0" indent="-342900" algn="l" defTabSz="914400" rtl="0" eaLnBrk="1" fontAlgn="auto" latinLnBrk="0" hangingPunct="1">
              <a:lnSpc>
                <a:spcPct val="100000"/>
              </a:lnSpc>
              <a:spcBef>
                <a:spcPts val="0"/>
              </a:spcBef>
              <a:spcAft>
                <a:spcPts val="0"/>
              </a:spcAft>
              <a:buClr>
                <a:srgbClr val="5C2684"/>
              </a:buClr>
              <a:buSzPts val="1800"/>
              <a:buFont typeface="Arial" panose="020B0604020202020204" pitchFamily="34" charset="0"/>
              <a:buChar char="•"/>
              <a:tabLst/>
              <a:defRPr/>
            </a:pPr>
            <a:r>
              <a:rPr kumimoji="0" lang="en-GB" sz="1300" b="0" i="0" u="none" strike="noStrike" kern="0" cap="none" spc="0" normalizeH="0" baseline="0" noProof="0">
                <a:ln>
                  <a:noFill/>
                </a:ln>
                <a:solidFill>
                  <a:srgbClr val="000000"/>
                </a:solidFill>
                <a:effectLst/>
                <a:uLnTx/>
                <a:uFillTx/>
                <a:latin typeface="Franklin Gothic Book"/>
                <a:ea typeface="+mn-ea"/>
                <a:cs typeface="Arial"/>
                <a:sym typeface="Arial"/>
              </a:rPr>
              <a:t>We refer to women and girls throughout this strategy, </a:t>
            </a:r>
            <a:r>
              <a:rPr kumimoji="0" lang="en-GB" sz="1300" b="1" i="0" u="none" strike="noStrike" kern="0" cap="none" spc="0" normalizeH="0" baseline="0" noProof="0">
                <a:ln>
                  <a:noFill/>
                </a:ln>
                <a:solidFill>
                  <a:schemeClr val="accent1"/>
                </a:solidFill>
                <a:effectLst/>
                <a:uLnTx/>
                <a:uFillTx/>
                <a:latin typeface="Franklin Gothic Book"/>
                <a:ea typeface="+mn-ea"/>
                <a:cs typeface="Arial"/>
                <a:sym typeface="Arial"/>
              </a:rPr>
              <a:t>we are also including all those born female and all those who may need to access Women’s Health services across their life course.</a:t>
            </a:r>
            <a:r>
              <a:rPr kumimoji="0" lang="en-GB" sz="1300" b="1" i="0" u="none" strike="noStrike" kern="0" cap="none" spc="0" normalizeH="0" baseline="0" noProof="0">
                <a:ln>
                  <a:noFill/>
                </a:ln>
                <a:solidFill>
                  <a:schemeClr val="accent1"/>
                </a:solidFill>
                <a:effectLst/>
                <a:uLnTx/>
                <a:uFillTx/>
                <a:latin typeface="Franklin Gothic Book"/>
                <a:ea typeface="Calibri" panose="020F0502020204030204" pitchFamily="34" charset="0"/>
                <a:cs typeface="Times New Roman" panose="02020603050405020304" pitchFamily="18" charset="0"/>
                <a:sym typeface="Arial"/>
              </a:rPr>
              <a:t> </a:t>
            </a:r>
          </a:p>
        </p:txBody>
      </p:sp>
    </p:spTree>
    <p:extLst>
      <p:ext uri="{BB962C8B-B14F-4D97-AF65-F5344CB8AC3E}">
        <p14:creationId xmlns:p14="http://schemas.microsoft.com/office/powerpoint/2010/main" val="29248714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172B8-E50A-4C97-ACC3-32ACC344ECCA}"/>
              </a:ext>
            </a:extLst>
          </p:cNvPr>
          <p:cNvSpPr>
            <a:spLocks noGrp="1"/>
          </p:cNvSpPr>
          <p:nvPr>
            <p:ph type="title"/>
          </p:nvPr>
        </p:nvSpPr>
        <p:spPr>
          <a:xfrm>
            <a:off x="636350" y="148110"/>
            <a:ext cx="7682231" cy="607322"/>
          </a:xfrm>
        </p:spPr>
        <p:txBody>
          <a:bodyPr/>
          <a:lstStyle/>
          <a:p>
            <a:r>
              <a:rPr lang="en-GB" dirty="0"/>
              <a:t>Promoting Inclusivity</a:t>
            </a:r>
          </a:p>
        </p:txBody>
      </p:sp>
      <p:sp>
        <p:nvSpPr>
          <p:cNvPr id="7" name="Content Placeholder 6">
            <a:extLst>
              <a:ext uri="{FF2B5EF4-FFF2-40B4-BE49-F238E27FC236}">
                <a16:creationId xmlns:a16="http://schemas.microsoft.com/office/drawing/2014/main" id="{BA6D01C9-B2DA-DBC0-D5FC-33DDC72C49C7}"/>
              </a:ext>
            </a:extLst>
          </p:cNvPr>
          <p:cNvSpPr>
            <a:spLocks noGrp="1"/>
          </p:cNvSpPr>
          <p:nvPr>
            <p:ph sz="quarter" idx="11"/>
          </p:nvPr>
        </p:nvSpPr>
        <p:spPr>
          <a:xfrm>
            <a:off x="527256" y="804026"/>
            <a:ext cx="5411988" cy="5705658"/>
          </a:xfrm>
        </p:spPr>
        <p:txBody>
          <a:bodyPr/>
          <a:lstStyle/>
          <a:p>
            <a:pPr>
              <a:buClr>
                <a:srgbClr val="7030A0"/>
              </a:buClr>
              <a:buFont typeface="Arial" panose="020B0604020202020204" pitchFamily="34" charset="0"/>
              <a:buChar char="•"/>
            </a:pPr>
            <a:r>
              <a:rPr lang="en-GB" sz="1300" b="0" i="0" u="none" strike="noStrike" dirty="0">
                <a:solidFill>
                  <a:srgbClr val="000000"/>
                </a:solidFill>
                <a:effectLst/>
                <a:latin typeface="+mn-lt"/>
              </a:rPr>
              <a:t>To actively promote inclusivity, healthcare services are embracing a more diverse range of terminology that reflects the identities and experiences of local people. This may include using gender-neutral or non-binary terms and delivering culturally competent care that respects individual preferences for gender identity recognition. </a:t>
            </a:r>
            <a:endParaRPr lang="en-GB" sz="1300" dirty="0">
              <a:solidFill>
                <a:srgbClr val="000000"/>
              </a:solidFill>
              <a:latin typeface="+mn-lt"/>
            </a:endParaRPr>
          </a:p>
          <a:p>
            <a:pPr>
              <a:buClr>
                <a:schemeClr val="accent1"/>
              </a:buClr>
              <a:buFont typeface="Arial" panose="020B0604020202020204" pitchFamily="34" charset="0"/>
              <a:buChar char="•"/>
            </a:pPr>
            <a:endParaRPr lang="en-GB" sz="1300" b="0" i="0" u="none" strike="noStrike" dirty="0">
              <a:solidFill>
                <a:srgbClr val="000000"/>
              </a:solidFill>
              <a:effectLst/>
              <a:latin typeface="+mn-lt"/>
            </a:endParaRPr>
          </a:p>
          <a:p>
            <a:pPr>
              <a:buClr>
                <a:schemeClr val="accent1"/>
              </a:buClr>
              <a:buFont typeface="Arial" panose="020B0604020202020204" pitchFamily="34" charset="0"/>
              <a:buChar char="•"/>
            </a:pPr>
            <a:r>
              <a:rPr lang="en-GB" sz="1300" b="0" i="0" u="none" strike="noStrike" dirty="0">
                <a:solidFill>
                  <a:srgbClr val="000000"/>
                </a:solidFill>
                <a:effectLst/>
                <a:latin typeface="+mn-lt"/>
              </a:rPr>
              <a:t>We encourage healthcare professionals and institutions to remain open to ongoing learning, engage in respectful dialogue, and adapt their practices to ensure inclusivity. By prioritising inclusivity, we strive to enhance health </a:t>
            </a:r>
            <a:r>
              <a:rPr lang="en-GB" sz="1300" i="0" u="none" strike="noStrike" dirty="0">
                <a:solidFill>
                  <a:schemeClr val="tx1"/>
                </a:solidFill>
                <a:effectLst/>
                <a:latin typeface="+mn-lt"/>
              </a:rPr>
              <a:t>and social</a:t>
            </a:r>
            <a:r>
              <a:rPr lang="en-GB" sz="1300" b="1" i="0" u="none" strike="noStrike" dirty="0">
                <a:solidFill>
                  <a:schemeClr val="tx1"/>
                </a:solidFill>
                <a:effectLst/>
                <a:latin typeface="+mn-lt"/>
              </a:rPr>
              <a:t> </a:t>
            </a:r>
            <a:r>
              <a:rPr lang="en-GB" sz="1300" b="0" i="0" u="none" strike="noStrike" dirty="0">
                <a:solidFill>
                  <a:schemeClr val="tx1"/>
                </a:solidFill>
                <a:effectLst/>
                <a:latin typeface="+mn-lt"/>
              </a:rPr>
              <a:t>outcomes, and advocate for a society where everyone, regardless of their gender, identity, </a:t>
            </a:r>
            <a:r>
              <a:rPr lang="en-GB" sz="1300" i="0" u="none" strike="noStrike" dirty="0">
                <a:solidFill>
                  <a:schemeClr val="tx1"/>
                </a:solidFill>
                <a:effectLst/>
                <a:latin typeface="+mn-lt"/>
              </a:rPr>
              <a:t>age or class</a:t>
            </a:r>
            <a:r>
              <a:rPr lang="en-GB" sz="1300" b="1" i="0" u="none" strike="noStrike" dirty="0">
                <a:solidFill>
                  <a:schemeClr val="tx1"/>
                </a:solidFill>
                <a:effectLst/>
                <a:latin typeface="+mn-lt"/>
              </a:rPr>
              <a:t> </a:t>
            </a:r>
            <a:r>
              <a:rPr lang="en-GB" sz="1300" b="0" i="0" u="none" strike="noStrike" dirty="0">
                <a:solidFill>
                  <a:srgbClr val="000000"/>
                </a:solidFill>
                <a:effectLst/>
                <a:latin typeface="+mn-lt"/>
              </a:rPr>
              <a:t>can access the care they require.</a:t>
            </a:r>
            <a:endParaRPr lang="en-GB" sz="1300" dirty="0">
              <a:solidFill>
                <a:schemeClr val="tx1"/>
              </a:solidFill>
              <a:effectLst/>
              <a:latin typeface="+mn-lt"/>
              <a:ea typeface="Calibri" panose="020F0502020204030204" pitchFamily="34" charset="0"/>
              <a:cs typeface="Times New Roman" panose="02020603050405020304" pitchFamily="18" charset="0"/>
            </a:endParaRPr>
          </a:p>
          <a:p>
            <a:pPr>
              <a:buClr>
                <a:srgbClr val="7030A0"/>
              </a:buClr>
              <a:buFont typeface="Arial" panose="020B0604020202020204" pitchFamily="34" charset="0"/>
              <a:buChar char="•"/>
            </a:pPr>
            <a:endParaRPr lang="en-GB" sz="1300" b="0" i="0" u="none" strike="noStrike" dirty="0">
              <a:solidFill>
                <a:srgbClr val="000000"/>
              </a:solidFill>
              <a:effectLst/>
              <a:latin typeface="+mn-lt"/>
            </a:endParaRPr>
          </a:p>
          <a:p>
            <a:pPr>
              <a:buClr>
                <a:srgbClr val="7030A0"/>
              </a:buClr>
              <a:buFont typeface="Arial" panose="020B0604020202020204" pitchFamily="34" charset="0"/>
              <a:buChar char="•"/>
            </a:pPr>
            <a:r>
              <a:rPr lang="en-GB" sz="1300" b="0" i="0" u="none" strike="noStrike" dirty="0">
                <a:solidFill>
                  <a:srgbClr val="000000"/>
                </a:solidFill>
                <a:effectLst/>
                <a:latin typeface="+mn-lt"/>
              </a:rPr>
              <a:t>We have developed a set of inclusivity statements shown opposite to ensure that we create an environment where everyone feels seen, heard, and valued, ensuring their healthcare needs are met with sensitivity and understanding.</a:t>
            </a:r>
          </a:p>
          <a:p>
            <a:pPr marL="114300" indent="0" algn="l">
              <a:buNone/>
            </a:pPr>
            <a:r>
              <a:rPr lang="en-GB" sz="1400" b="0" i="0" u="none" strike="noStrike" dirty="0">
                <a:solidFill>
                  <a:srgbClr val="000000"/>
                </a:solidFill>
                <a:effectLst/>
                <a:latin typeface="+mn-lt"/>
              </a:rPr>
              <a:t> </a:t>
            </a:r>
          </a:p>
          <a:p>
            <a:pPr marL="114300" indent="0">
              <a:buClr>
                <a:srgbClr val="7030A0"/>
              </a:buClr>
              <a:buNone/>
            </a:pPr>
            <a:endParaRPr lang="en-US" sz="1300" dirty="0">
              <a:solidFill>
                <a:schemeClr val="accent1"/>
              </a:solidFill>
              <a:latin typeface="+mn-lt"/>
            </a:endParaRPr>
          </a:p>
          <a:p>
            <a:pPr>
              <a:buClr>
                <a:srgbClr val="7030A0"/>
              </a:buClr>
              <a:buFont typeface="Arial" panose="020B0604020202020204" pitchFamily="34" charset="0"/>
              <a:buChar char="•"/>
            </a:pPr>
            <a:endParaRPr lang="en-GB" sz="1300" dirty="0">
              <a:solidFill>
                <a:schemeClr val="tx1"/>
              </a:solidFill>
              <a:effectLst/>
              <a:latin typeface="+mn-lt"/>
              <a:ea typeface="Calibri" panose="020F0502020204030204" pitchFamily="34" charset="0"/>
              <a:cs typeface="Times New Roman" panose="02020603050405020304" pitchFamily="18" charset="0"/>
            </a:endParaRPr>
          </a:p>
          <a:p>
            <a:pPr>
              <a:buClr>
                <a:srgbClr val="7030A0"/>
              </a:buClr>
              <a:buFont typeface="Arial" panose="020B0604020202020204" pitchFamily="34" charset="0"/>
              <a:buChar char="•"/>
            </a:pPr>
            <a:endParaRPr lang="en-GB" sz="1300" dirty="0">
              <a:solidFill>
                <a:srgbClr val="333333"/>
              </a:solidFill>
              <a:latin typeface="+mn-lt"/>
              <a:ea typeface="Calibri" panose="020F0502020204030204" pitchFamily="34" charset="0"/>
              <a:cs typeface="Times New Roman" panose="02020603050405020304" pitchFamily="18" charset="0"/>
            </a:endParaRPr>
          </a:p>
          <a:p>
            <a:pPr marL="114300" indent="0">
              <a:buClr>
                <a:schemeClr val="accent1"/>
              </a:buClr>
              <a:buNone/>
            </a:pPr>
            <a:endParaRPr lang="en-US" sz="1300" dirty="0">
              <a:solidFill>
                <a:srgbClr val="FF0000"/>
              </a:solidFill>
              <a:latin typeface="+mn-lt"/>
            </a:endParaRPr>
          </a:p>
          <a:p>
            <a:pPr marL="114300" indent="0">
              <a:buClr>
                <a:schemeClr val="accent1"/>
              </a:buClr>
              <a:buNone/>
            </a:pPr>
            <a:endParaRPr lang="en-US" sz="1300" dirty="0">
              <a:solidFill>
                <a:srgbClr val="FF0000"/>
              </a:solidFill>
              <a:latin typeface="+mn-lt"/>
            </a:endParaRPr>
          </a:p>
          <a:p>
            <a:pPr>
              <a:buClr>
                <a:schemeClr val="accent1"/>
              </a:buClr>
              <a:buFont typeface="Arial" panose="020B0604020202020204" pitchFamily="34" charset="0"/>
              <a:buChar char="•"/>
            </a:pPr>
            <a:endParaRPr lang="en-US" sz="1600" dirty="0">
              <a:solidFill>
                <a:srgbClr val="FF0000"/>
              </a:solidFill>
              <a:latin typeface="Franklin Gothic Medium" panose="020B0603020102020204" pitchFamily="34" charset="0"/>
            </a:endParaRPr>
          </a:p>
        </p:txBody>
      </p:sp>
      <p:sp>
        <p:nvSpPr>
          <p:cNvPr id="6" name="TextBox 5">
            <a:extLst>
              <a:ext uri="{FF2B5EF4-FFF2-40B4-BE49-F238E27FC236}">
                <a16:creationId xmlns:a16="http://schemas.microsoft.com/office/drawing/2014/main" id="{C6249E8D-1DC9-17AE-9265-558CD2C1C035}"/>
              </a:ext>
            </a:extLst>
          </p:cNvPr>
          <p:cNvSpPr txBox="1"/>
          <p:nvPr/>
        </p:nvSpPr>
        <p:spPr>
          <a:xfrm>
            <a:off x="5939244" y="1000396"/>
            <a:ext cx="6122339" cy="5555367"/>
          </a:xfrm>
          <a:prstGeom prst="rect">
            <a:avLst/>
          </a:prstGeom>
          <a:solidFill>
            <a:schemeClr val="accent1">
              <a:lumMod val="20000"/>
              <a:lumOff val="80000"/>
            </a:schemeClr>
          </a:solidFill>
        </p:spPr>
        <p:txBody>
          <a:bodyPr wrap="square">
            <a:spAutoFit/>
          </a:bodyPr>
          <a:lstStyle/>
          <a:p>
            <a:pPr marL="114300" indent="0" algn="l">
              <a:buNone/>
            </a:pPr>
            <a:r>
              <a:rPr lang="en-GB" sz="1400" b="1" i="0" u="none" strike="noStrike" dirty="0">
                <a:solidFill>
                  <a:schemeClr val="accent1"/>
                </a:solidFill>
                <a:effectLst/>
                <a:latin typeface="+mn-lt"/>
              </a:rPr>
              <a:t>Statement 1: </a:t>
            </a:r>
            <a:endParaRPr lang="en-GB" sz="1400" b="0" i="0" u="none" strike="noStrike" dirty="0">
              <a:solidFill>
                <a:schemeClr val="accent1"/>
              </a:solidFill>
              <a:effectLst/>
              <a:latin typeface="+mn-lt"/>
            </a:endParaRPr>
          </a:p>
          <a:p>
            <a:pPr marL="114300" indent="0" algn="l">
              <a:buNone/>
            </a:pPr>
            <a:r>
              <a:rPr lang="en-GB" sz="1300" b="0" i="0" u="none" strike="noStrike" dirty="0">
                <a:solidFill>
                  <a:srgbClr val="000000"/>
                </a:solidFill>
                <a:effectLst/>
                <a:latin typeface="+mn-lt"/>
              </a:rPr>
              <a:t>In healthcare, we are actively seeking to become more inclusive by using a range of terms to address individuals' gender identities. While we continue to use the term "woman," we also recognise and respect the diverse spectrum of gender identities and strive to co-design services that are accessible and inclusive to all.</a:t>
            </a:r>
          </a:p>
          <a:p>
            <a:pPr marL="114300" indent="0" algn="l">
              <a:buNone/>
            </a:pPr>
            <a:r>
              <a:rPr lang="en-GB" sz="1300" b="0" i="0" u="none" strike="noStrike" dirty="0">
                <a:solidFill>
                  <a:srgbClr val="000000"/>
                </a:solidFill>
                <a:effectLst/>
                <a:latin typeface="+mn-lt"/>
              </a:rPr>
              <a:t> </a:t>
            </a:r>
          </a:p>
          <a:p>
            <a:pPr marL="114300" indent="0" algn="l">
              <a:buNone/>
            </a:pPr>
            <a:r>
              <a:rPr lang="en-GB" sz="1400" b="1" i="0" u="none" strike="noStrike" dirty="0">
                <a:solidFill>
                  <a:schemeClr val="accent1"/>
                </a:solidFill>
                <a:effectLst/>
                <a:latin typeface="+mn-lt"/>
              </a:rPr>
              <a:t>Statement 2: </a:t>
            </a:r>
            <a:endParaRPr lang="en-GB" sz="1400" b="0" i="0" u="none" strike="noStrike" dirty="0">
              <a:solidFill>
                <a:schemeClr val="accent1"/>
              </a:solidFill>
              <a:effectLst/>
              <a:latin typeface="+mn-lt"/>
            </a:endParaRPr>
          </a:p>
          <a:p>
            <a:pPr marL="114300" indent="0" algn="l">
              <a:buNone/>
            </a:pPr>
            <a:r>
              <a:rPr lang="en-GB" sz="1300" b="0" i="0" u="none" strike="noStrike" dirty="0">
                <a:solidFill>
                  <a:srgbClr val="000000"/>
                </a:solidFill>
                <a:effectLst/>
                <a:latin typeface="+mn-lt"/>
              </a:rPr>
              <a:t>In healthcare, there is a growing recognition that the term "woman" may not encompass the full spectrum of gender diversity. Efforts are being made to be more inclusive by using gender-neutral or non-binary terms and providing culturally competent care. The goal is to ensure that all individuals, regardless of their gender identity, feel valued and receive the healthcare they need.</a:t>
            </a:r>
          </a:p>
          <a:p>
            <a:pPr marL="114300" indent="0" algn="l">
              <a:buNone/>
            </a:pPr>
            <a:r>
              <a:rPr lang="en-GB" sz="1300" b="0" i="0" u="none" strike="noStrike" dirty="0">
                <a:solidFill>
                  <a:srgbClr val="000000"/>
                </a:solidFill>
                <a:effectLst/>
                <a:latin typeface="+mn-lt"/>
              </a:rPr>
              <a:t> </a:t>
            </a:r>
          </a:p>
          <a:p>
            <a:pPr marL="114300" indent="0" algn="l">
              <a:buNone/>
            </a:pPr>
            <a:r>
              <a:rPr lang="en-GB" sz="1400" b="1" i="0" u="none" strike="noStrike" dirty="0">
                <a:solidFill>
                  <a:schemeClr val="accent1"/>
                </a:solidFill>
                <a:effectLst/>
                <a:latin typeface="+mn-lt"/>
              </a:rPr>
              <a:t>Statement 3: </a:t>
            </a:r>
            <a:endParaRPr lang="en-GB" sz="1400" b="0" i="0" u="none" strike="noStrike" dirty="0">
              <a:solidFill>
                <a:schemeClr val="accent1"/>
              </a:solidFill>
              <a:effectLst/>
              <a:latin typeface="+mn-lt"/>
            </a:endParaRPr>
          </a:p>
          <a:p>
            <a:pPr marL="114300" indent="0" algn="l">
              <a:buNone/>
            </a:pPr>
            <a:r>
              <a:rPr lang="en-GB" sz="1300" b="0" i="0" u="none" strike="noStrike" dirty="0">
                <a:solidFill>
                  <a:srgbClr val="000000"/>
                </a:solidFill>
                <a:effectLst/>
                <a:latin typeface="+mn-lt"/>
              </a:rPr>
              <a:t>In policy documents, it is acknowledged that the terms "woman" and "women" are commonly used to address individuals within a specific context. However, it is important to recognise and respect that gender is a diverse spectrum. Efforts are being made to ensure that policy documents also incorporate inclusive language that encompasses individuals of all gender identities, while still acknowledging the specific needs and experiences of women.</a:t>
            </a:r>
          </a:p>
          <a:p>
            <a:pPr marL="114300" indent="0" algn="l">
              <a:buNone/>
            </a:pPr>
            <a:r>
              <a:rPr lang="en-GB" sz="1300" b="0" i="0" u="none" strike="noStrike" dirty="0">
                <a:solidFill>
                  <a:srgbClr val="000000"/>
                </a:solidFill>
                <a:effectLst/>
                <a:latin typeface="+mn-lt"/>
              </a:rPr>
              <a:t> </a:t>
            </a:r>
          </a:p>
          <a:p>
            <a:pPr marL="114300" indent="0" algn="l">
              <a:buNone/>
            </a:pPr>
            <a:r>
              <a:rPr lang="en-GB" sz="1400" b="1" i="0" u="none" strike="noStrike" dirty="0">
                <a:solidFill>
                  <a:schemeClr val="accent1"/>
                </a:solidFill>
                <a:effectLst/>
                <a:latin typeface="+mn-lt"/>
              </a:rPr>
              <a:t>Statement 4: </a:t>
            </a:r>
            <a:endParaRPr lang="en-GB" sz="1400" b="0" i="0" u="none" strike="noStrike" dirty="0">
              <a:solidFill>
                <a:schemeClr val="accent1"/>
              </a:solidFill>
              <a:effectLst/>
              <a:latin typeface="+mn-lt"/>
            </a:endParaRPr>
          </a:p>
          <a:p>
            <a:pPr marL="114300" indent="0" algn="l">
              <a:buNone/>
            </a:pPr>
            <a:r>
              <a:rPr lang="en-GB" sz="1300" b="0" i="0" u="none" strike="noStrike" dirty="0">
                <a:solidFill>
                  <a:srgbClr val="000000"/>
                </a:solidFill>
                <a:effectLst/>
                <a:latin typeface="+mn-lt"/>
              </a:rPr>
              <a:t>In healthcare, we are committed to fostering inclusivity and providing equitable services to all individuals. We recognise the unique healthcare needs and experiences of every person, irrespective of their gender identity or assigned sex at birth.</a:t>
            </a:r>
          </a:p>
          <a:p>
            <a:pPr marL="114300" indent="0" algn="l">
              <a:buNone/>
            </a:pPr>
            <a:endParaRPr lang="en-GB" sz="1300" b="0" i="0" u="none" strike="noStrike" dirty="0">
              <a:solidFill>
                <a:srgbClr val="000000"/>
              </a:solidFill>
              <a:effectLst/>
              <a:latin typeface="+mn-lt"/>
            </a:endParaRPr>
          </a:p>
        </p:txBody>
      </p:sp>
      <p:pic>
        <p:nvPicPr>
          <p:cNvPr id="3" name="Picture 10" descr="Image">
            <a:extLst>
              <a:ext uri="{FF2B5EF4-FFF2-40B4-BE49-F238E27FC236}">
                <a16:creationId xmlns:a16="http://schemas.microsoft.com/office/drawing/2014/main" id="{F1C099BC-7ADA-F941-592B-2FDCBBBB9B7B}"/>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76440" y="4352189"/>
            <a:ext cx="3282943" cy="24622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55160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172B8-E50A-4C97-ACC3-32ACC344ECCA}"/>
              </a:ext>
            </a:extLst>
          </p:cNvPr>
          <p:cNvSpPr>
            <a:spLocks noGrp="1"/>
          </p:cNvSpPr>
          <p:nvPr>
            <p:ph type="title"/>
          </p:nvPr>
        </p:nvSpPr>
        <p:spPr>
          <a:xfrm>
            <a:off x="548596" y="267683"/>
            <a:ext cx="9141094" cy="607322"/>
          </a:xfrm>
        </p:spPr>
        <p:txBody>
          <a:bodyPr/>
          <a:lstStyle/>
          <a:p>
            <a:r>
              <a:rPr lang="en-GB" dirty="0"/>
              <a:t>Our Population </a:t>
            </a:r>
          </a:p>
        </p:txBody>
      </p:sp>
      <p:sp>
        <p:nvSpPr>
          <p:cNvPr id="8" name="TextBox 7">
            <a:extLst>
              <a:ext uri="{FF2B5EF4-FFF2-40B4-BE49-F238E27FC236}">
                <a16:creationId xmlns:a16="http://schemas.microsoft.com/office/drawing/2014/main" id="{CECFE304-1967-9FAF-DC18-01ADAB2BF72B}"/>
              </a:ext>
            </a:extLst>
          </p:cNvPr>
          <p:cNvSpPr txBox="1"/>
          <p:nvPr/>
        </p:nvSpPr>
        <p:spPr>
          <a:xfrm>
            <a:off x="363669" y="997713"/>
            <a:ext cx="6149865" cy="2693045"/>
          </a:xfrm>
          <a:prstGeom prst="rect">
            <a:avLst/>
          </a:prstGeom>
          <a:noFill/>
        </p:spPr>
        <p:txBody>
          <a:bodyPr wrap="square" rtlCol="0">
            <a:spAutoFit/>
          </a:bodyPr>
          <a:lstStyle/>
          <a:p>
            <a:pPr marL="285750" indent="-285750" defTabSz="457189">
              <a:buClr>
                <a:schemeClr val="accent1"/>
              </a:buClr>
              <a:buFont typeface="Arial" panose="020B0604020202020204" pitchFamily="34" charset="0"/>
              <a:buChar char="•"/>
            </a:pPr>
            <a:r>
              <a:rPr lang="en-GB" sz="1300">
                <a:cs typeface="Calibri" panose="020F0502020204030204" pitchFamily="34" charset="0"/>
              </a:rPr>
              <a:t>The Cheshire and Merseyside locality sits within the third largest Integrated Care System (ICS) in the country.  </a:t>
            </a:r>
          </a:p>
          <a:p>
            <a:pPr marL="285750" indent="-285750" defTabSz="457189">
              <a:buClr>
                <a:schemeClr val="accent1"/>
              </a:buClr>
              <a:buFont typeface="Arial" panose="020B0604020202020204" pitchFamily="34" charset="0"/>
              <a:buChar char="•"/>
            </a:pPr>
            <a:endParaRPr lang="en-GB" sz="1300">
              <a:cs typeface="Calibri" panose="020F0502020204030204" pitchFamily="34" charset="0"/>
            </a:endParaRPr>
          </a:p>
          <a:p>
            <a:pPr marL="285750" indent="-285750" defTabSz="457189">
              <a:buClr>
                <a:schemeClr val="accent1"/>
              </a:buClr>
              <a:buFont typeface="Arial" panose="020B0604020202020204" pitchFamily="34" charset="0"/>
              <a:buChar char="•"/>
            </a:pPr>
            <a:r>
              <a:rPr lang="en-GB" sz="1300">
                <a:cs typeface="Calibri" panose="020F0502020204030204" pitchFamily="34" charset="0"/>
              </a:rPr>
              <a:t>It is a region with a large and diverse geographical footprint with a mix of urban and rural communities.  This presents different challenges in relation to social isolation, limited public transport, increased fuel poverty and loneliness.</a:t>
            </a:r>
          </a:p>
          <a:p>
            <a:pPr defTabSz="457189">
              <a:buClr>
                <a:schemeClr val="accent1"/>
              </a:buClr>
            </a:pPr>
            <a:endParaRPr lang="en-GB" sz="1300">
              <a:cs typeface="Calibri" panose="020F0502020204030204" pitchFamily="34" charset="0"/>
            </a:endParaRPr>
          </a:p>
          <a:p>
            <a:pPr marL="285750" indent="-285750" defTabSz="457189">
              <a:buClr>
                <a:schemeClr val="accent1"/>
              </a:buClr>
              <a:buFont typeface="Arial" panose="020B0604020202020204" pitchFamily="34" charset="0"/>
              <a:buChar char="•"/>
            </a:pPr>
            <a:r>
              <a:rPr lang="en-GB" sz="1300">
                <a:cs typeface="Calibri" panose="020F0502020204030204" pitchFamily="34" charset="0"/>
              </a:rPr>
              <a:t>Cheshire and Merseyside has a total population of 2.5 million.  The population gender split is </a:t>
            </a:r>
            <a:r>
              <a:rPr lang="en-GB" sz="1300" b="1">
                <a:cs typeface="Calibri" panose="020F0502020204030204" pitchFamily="34" charset="0"/>
              </a:rPr>
              <a:t>1.29m female (51.6%) </a:t>
            </a:r>
            <a:r>
              <a:rPr lang="en-GB" sz="1300">
                <a:cs typeface="Calibri" panose="020F0502020204030204" pitchFamily="34" charset="0"/>
              </a:rPr>
              <a:t>and </a:t>
            </a:r>
            <a:r>
              <a:rPr lang="en-GB" sz="1300" b="1">
                <a:cs typeface="Calibri" panose="020F0502020204030204" pitchFamily="34" charset="0"/>
              </a:rPr>
              <a:t>1.21m</a:t>
            </a:r>
            <a:r>
              <a:rPr lang="en-GB" sz="1300">
                <a:cs typeface="Calibri" panose="020F0502020204030204" pitchFamily="34" charset="0"/>
              </a:rPr>
              <a:t> male </a:t>
            </a:r>
            <a:r>
              <a:rPr lang="en-GB" sz="1300" b="1">
                <a:cs typeface="Calibri" panose="020F0502020204030204" pitchFamily="34" charset="0"/>
              </a:rPr>
              <a:t>(48.4%)</a:t>
            </a:r>
            <a:r>
              <a:rPr lang="en-GB" sz="1300">
                <a:cs typeface="Calibri" panose="020F0502020204030204" pitchFamily="34" charset="0"/>
              </a:rPr>
              <a:t>. </a:t>
            </a:r>
          </a:p>
          <a:p>
            <a:pPr marL="285750" indent="-285750" defTabSz="457189">
              <a:buClr>
                <a:schemeClr val="accent1"/>
              </a:buClr>
              <a:buFont typeface="Arial" panose="020B0604020202020204" pitchFamily="34" charset="0"/>
              <a:buChar char="•"/>
            </a:pPr>
            <a:endParaRPr lang="en-GB" sz="1300">
              <a:effectLst/>
              <a:ea typeface="Calibri" panose="020F0502020204030204" pitchFamily="34" charset="0"/>
              <a:cs typeface="Calibri" panose="020F0502020204030204" pitchFamily="34" charset="0"/>
            </a:endParaRPr>
          </a:p>
          <a:p>
            <a:pPr marL="285750" indent="-285750" defTabSz="457189">
              <a:buClr>
                <a:schemeClr val="accent1"/>
              </a:buClr>
              <a:buFont typeface="Arial" panose="020B0604020202020204" pitchFamily="34" charset="0"/>
              <a:buChar char="•"/>
            </a:pPr>
            <a:r>
              <a:rPr lang="en-GB" sz="1300">
                <a:effectLst/>
                <a:ea typeface="Calibri" panose="020F0502020204030204" pitchFamily="34" charset="0"/>
                <a:cs typeface="Times New Roman" panose="02020603050405020304" pitchFamily="18" charset="0"/>
              </a:rPr>
              <a:t>The Cheshire and Merseyside footprint also has diverse communities made up of different ethnic groups and speakers of other languages</a:t>
            </a:r>
            <a:r>
              <a:rPr lang="en-GB" sz="1300">
                <a:ea typeface="Calibri" panose="020F0502020204030204" pitchFamily="34" charset="0"/>
                <a:cs typeface="Times New Roman" panose="02020603050405020304" pitchFamily="18" charset="0"/>
              </a:rPr>
              <a:t>.</a:t>
            </a:r>
          </a:p>
          <a:p>
            <a:pPr defTabSz="457189">
              <a:buClr>
                <a:schemeClr val="accent1"/>
              </a:buClr>
            </a:pPr>
            <a:r>
              <a:rPr lang="en-GB" sz="1300">
                <a:cs typeface="Calibri" panose="020F0502020204030204" pitchFamily="34" charset="0"/>
              </a:rPr>
              <a:t> </a:t>
            </a:r>
          </a:p>
        </p:txBody>
      </p:sp>
      <p:pic>
        <p:nvPicPr>
          <p:cNvPr id="4" name="Picture 3">
            <a:extLst>
              <a:ext uri="{FF2B5EF4-FFF2-40B4-BE49-F238E27FC236}">
                <a16:creationId xmlns:a16="http://schemas.microsoft.com/office/drawing/2014/main" id="{4B642DEA-44A9-8AB7-6232-49CADD818CF0}"/>
              </a:ext>
            </a:extLst>
          </p:cNvPr>
          <p:cNvPicPr>
            <a:picLocks noChangeAspect="1"/>
          </p:cNvPicPr>
          <p:nvPr/>
        </p:nvPicPr>
        <p:blipFill>
          <a:blip r:embed="rId3"/>
          <a:stretch>
            <a:fillRect/>
          </a:stretch>
        </p:blipFill>
        <p:spPr>
          <a:xfrm>
            <a:off x="938952" y="3763265"/>
            <a:ext cx="4502500" cy="2315266"/>
          </a:xfrm>
          <a:prstGeom prst="rect">
            <a:avLst/>
          </a:prstGeom>
        </p:spPr>
      </p:pic>
      <p:pic>
        <p:nvPicPr>
          <p:cNvPr id="10" name="Picture 9">
            <a:extLst>
              <a:ext uri="{FF2B5EF4-FFF2-40B4-BE49-F238E27FC236}">
                <a16:creationId xmlns:a16="http://schemas.microsoft.com/office/drawing/2014/main" id="{9AC470C6-F38D-2A89-985E-F0D7E4561574}"/>
              </a:ext>
            </a:extLst>
          </p:cNvPr>
          <p:cNvPicPr>
            <a:picLocks noChangeAspect="1"/>
          </p:cNvPicPr>
          <p:nvPr/>
        </p:nvPicPr>
        <p:blipFill>
          <a:blip r:embed="rId4"/>
          <a:stretch>
            <a:fillRect/>
          </a:stretch>
        </p:blipFill>
        <p:spPr>
          <a:xfrm>
            <a:off x="6750549" y="1666939"/>
            <a:ext cx="4493184" cy="2310478"/>
          </a:xfrm>
          <a:prstGeom prst="rect">
            <a:avLst/>
          </a:prstGeom>
        </p:spPr>
      </p:pic>
      <p:pic>
        <p:nvPicPr>
          <p:cNvPr id="11" name="Picture 10" descr="A diagram of a person's average life expectancy&#10;&#10;Description automatically generated with low confidence">
            <a:extLst>
              <a:ext uri="{FF2B5EF4-FFF2-40B4-BE49-F238E27FC236}">
                <a16:creationId xmlns:a16="http://schemas.microsoft.com/office/drawing/2014/main" id="{CEDF068D-7206-DDA8-B011-BE57330735A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184405" y="4106745"/>
            <a:ext cx="2559600" cy="2559600"/>
          </a:xfrm>
          <a:prstGeom prst="rect">
            <a:avLst/>
          </a:prstGeom>
        </p:spPr>
      </p:pic>
      <p:sp>
        <p:nvSpPr>
          <p:cNvPr id="17" name="TextBox 16">
            <a:extLst>
              <a:ext uri="{FF2B5EF4-FFF2-40B4-BE49-F238E27FC236}">
                <a16:creationId xmlns:a16="http://schemas.microsoft.com/office/drawing/2014/main" id="{893D22E1-600A-4EF5-0A39-996B12FABB7A}"/>
              </a:ext>
            </a:extLst>
          </p:cNvPr>
          <p:cNvSpPr txBox="1"/>
          <p:nvPr/>
        </p:nvSpPr>
        <p:spPr>
          <a:xfrm>
            <a:off x="6566930" y="4490977"/>
            <a:ext cx="2564078" cy="1892826"/>
          </a:xfrm>
          <a:prstGeom prst="rect">
            <a:avLst/>
          </a:prstGeom>
          <a:noFill/>
        </p:spPr>
        <p:txBody>
          <a:bodyPr wrap="square">
            <a:spAutoFit/>
          </a:bodyPr>
          <a:lstStyle/>
          <a:p>
            <a:pPr marL="285750" indent="-285750" defTabSz="457189">
              <a:buClr>
                <a:schemeClr val="accent1"/>
              </a:buClr>
              <a:buFont typeface="Arial" panose="020B0604020202020204" pitchFamily="34" charset="0"/>
              <a:buChar char="•"/>
            </a:pPr>
            <a:r>
              <a:rPr lang="en-GB" sz="1300">
                <a:solidFill>
                  <a:srgbClr val="141414"/>
                </a:solidFill>
                <a:effectLst/>
                <a:ea typeface="Times New Roman" panose="02020603050405020304" pitchFamily="18" charset="0"/>
              </a:rPr>
              <a:t>The </a:t>
            </a:r>
            <a:r>
              <a:rPr lang="en-GB" sz="1300" u="sng">
                <a:solidFill>
                  <a:srgbClr val="000000"/>
                </a:solidFill>
                <a:effectLst/>
                <a:ea typeface="Times New Roman" panose="02020603050405020304" pitchFamily="18" charset="0"/>
                <a:hlinkClick r:id="rId6"/>
              </a:rPr>
              <a:t>Office for National Statistics</a:t>
            </a:r>
            <a:r>
              <a:rPr lang="en-GB" sz="1300">
                <a:solidFill>
                  <a:srgbClr val="141414"/>
                </a:solidFill>
                <a:effectLst/>
                <a:ea typeface="Times New Roman" panose="02020603050405020304" pitchFamily="18" charset="0"/>
              </a:rPr>
              <a:t> data paints a clear picture of how women’s life expectancy at birth varies by almost </a:t>
            </a:r>
            <a:r>
              <a:rPr lang="en-GB" sz="1300" b="1">
                <a:solidFill>
                  <a:srgbClr val="141414"/>
                </a:solidFill>
                <a:effectLst/>
                <a:ea typeface="Times New Roman" panose="02020603050405020304" pitchFamily="18" charset="0"/>
              </a:rPr>
              <a:t>eight years </a:t>
            </a:r>
            <a:r>
              <a:rPr lang="en-GB" sz="1300">
                <a:solidFill>
                  <a:srgbClr val="141414"/>
                </a:solidFill>
                <a:effectLst/>
                <a:ea typeface="Times New Roman" panose="02020603050405020304" pitchFamily="18" charset="0"/>
              </a:rPr>
              <a:t>across England, ranging from </a:t>
            </a:r>
            <a:r>
              <a:rPr lang="en-GB" sz="1300" b="1">
                <a:solidFill>
                  <a:srgbClr val="141414"/>
                </a:solidFill>
                <a:effectLst/>
                <a:ea typeface="Times New Roman" panose="02020603050405020304" pitchFamily="18" charset="0"/>
              </a:rPr>
              <a:t>78.7 years </a:t>
            </a:r>
            <a:r>
              <a:rPr lang="en-GB" sz="1300">
                <a:solidFill>
                  <a:srgbClr val="141414"/>
                </a:solidFill>
                <a:effectLst/>
                <a:ea typeface="Times New Roman" panose="02020603050405020304" pitchFamily="18" charset="0"/>
              </a:rPr>
              <a:t>in the most-deprived areas to </a:t>
            </a:r>
            <a:r>
              <a:rPr lang="en-GB" sz="1300" b="1">
                <a:solidFill>
                  <a:srgbClr val="141414"/>
                </a:solidFill>
                <a:effectLst/>
                <a:ea typeface="Times New Roman" panose="02020603050405020304" pitchFamily="18" charset="0"/>
              </a:rPr>
              <a:t>86.4 years</a:t>
            </a:r>
            <a:r>
              <a:rPr lang="en-GB" sz="1300">
                <a:solidFill>
                  <a:srgbClr val="141414"/>
                </a:solidFill>
                <a:effectLst/>
                <a:ea typeface="Times New Roman" panose="02020603050405020304" pitchFamily="18" charset="0"/>
              </a:rPr>
              <a:t> in the least. </a:t>
            </a:r>
          </a:p>
        </p:txBody>
      </p:sp>
      <p:sp>
        <p:nvSpPr>
          <p:cNvPr id="5" name="TextBox 4">
            <a:extLst>
              <a:ext uri="{FF2B5EF4-FFF2-40B4-BE49-F238E27FC236}">
                <a16:creationId xmlns:a16="http://schemas.microsoft.com/office/drawing/2014/main" id="{23E77CCC-D041-1995-639E-D02E52B9C748}"/>
              </a:ext>
            </a:extLst>
          </p:cNvPr>
          <p:cNvSpPr txBox="1"/>
          <p:nvPr/>
        </p:nvSpPr>
        <p:spPr>
          <a:xfrm>
            <a:off x="6338169" y="1045168"/>
            <a:ext cx="5490162" cy="492443"/>
          </a:xfrm>
          <a:prstGeom prst="rect">
            <a:avLst/>
          </a:prstGeom>
          <a:noFill/>
        </p:spPr>
        <p:txBody>
          <a:bodyPr wrap="square">
            <a:spAutoFit/>
          </a:bodyPr>
          <a:lstStyle/>
          <a:p>
            <a:pPr marL="285750" indent="-285750" defTabSz="457189">
              <a:buClr>
                <a:schemeClr val="accent1"/>
              </a:buClr>
              <a:buFont typeface="Arial" panose="020B0604020202020204" pitchFamily="34" charset="0"/>
              <a:buChar char="•"/>
            </a:pPr>
            <a:r>
              <a:rPr lang="en-GB" sz="1300">
                <a:cs typeface="Times New Roman" panose="02020603050405020304" pitchFamily="18" charset="0"/>
              </a:rPr>
              <a:t>There are </a:t>
            </a:r>
            <a:r>
              <a:rPr lang="en-GB" sz="1300" b="1">
                <a:cs typeface="Times New Roman" panose="02020603050405020304" pitchFamily="18" charset="0"/>
              </a:rPr>
              <a:t>545,000</a:t>
            </a:r>
            <a:r>
              <a:rPr lang="en-GB" sz="1300">
                <a:cs typeface="Times New Roman" panose="02020603050405020304" pitchFamily="18" charset="0"/>
              </a:rPr>
              <a:t> women across Cheshire and Merseyside of childbearing age (between 16 years to 45 years).</a:t>
            </a:r>
          </a:p>
        </p:txBody>
      </p:sp>
    </p:spTree>
    <p:extLst>
      <p:ext uri="{BB962C8B-B14F-4D97-AF65-F5344CB8AC3E}">
        <p14:creationId xmlns:p14="http://schemas.microsoft.com/office/powerpoint/2010/main" val="8961007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152493D3-51C4-6512-FF8B-B00B3CB45BB9}"/>
              </a:ext>
            </a:extLst>
          </p:cNvPr>
          <p:cNvSpPr txBox="1"/>
          <p:nvPr/>
        </p:nvSpPr>
        <p:spPr>
          <a:xfrm>
            <a:off x="6188928" y="867539"/>
            <a:ext cx="5636935" cy="4401205"/>
          </a:xfrm>
          <a:prstGeom prst="rect">
            <a:avLst/>
          </a:prstGeom>
          <a:noFill/>
        </p:spPr>
        <p:txBody>
          <a:bodyPr wrap="square">
            <a:spAutoFit/>
          </a:bodyPr>
          <a:lstStyle/>
          <a:p>
            <a:pPr marL="285750" indent="-285750" defTabSz="457189">
              <a:buClr>
                <a:schemeClr val="accent1"/>
              </a:buClr>
              <a:buFont typeface="Arial" panose="020B0604020202020204" pitchFamily="34" charset="0"/>
              <a:buChar char="•"/>
            </a:pPr>
            <a:r>
              <a:rPr lang="en-GB" sz="1400" dirty="0">
                <a:effectLst/>
                <a:ea typeface="Calibri" panose="020F0502020204030204" pitchFamily="34" charset="0"/>
                <a:cs typeface="Times New Roman" panose="02020603050405020304" pitchFamily="18" charset="0"/>
              </a:rPr>
              <a:t>Women and girls have different health needs to men and manifest different disease symptoms, all too often resulting in under-treatment or misdiagnosis.  </a:t>
            </a:r>
          </a:p>
          <a:p>
            <a:pPr marL="285750" indent="-285750" defTabSz="457189">
              <a:buClr>
                <a:schemeClr val="accent1"/>
              </a:buClr>
              <a:buFont typeface="Arial" panose="020B0604020202020204" pitchFamily="34" charset="0"/>
              <a:buChar char="•"/>
            </a:pPr>
            <a:endParaRPr lang="en-GB" sz="1400" dirty="0">
              <a:ea typeface="Calibri" panose="020F0502020204030204" pitchFamily="34" charset="0"/>
              <a:cs typeface="Times New Roman" panose="02020603050405020304" pitchFamily="18" charset="0"/>
            </a:endParaRPr>
          </a:p>
          <a:p>
            <a:pPr marL="285750" indent="-285750" defTabSz="457189">
              <a:buClr>
                <a:schemeClr val="accent1"/>
              </a:buClr>
              <a:buFont typeface="Arial" panose="020B0604020202020204" pitchFamily="34" charset="0"/>
              <a:buChar char="•"/>
            </a:pPr>
            <a:r>
              <a:rPr lang="en-GB" sz="1400" dirty="0">
                <a:effectLst/>
                <a:ea typeface="Calibri" panose="020F0502020204030204" pitchFamily="34" charset="0"/>
                <a:cs typeface="Times New Roman" panose="02020603050405020304" pitchFamily="18" charset="0"/>
              </a:rPr>
              <a:t>Therefore, they face different health risks and challenges throughout their lives and these risks are not simply related to reproductive health.</a:t>
            </a:r>
          </a:p>
          <a:p>
            <a:pPr marL="285750" indent="-285750" defTabSz="457189">
              <a:buClr>
                <a:schemeClr val="accent1"/>
              </a:buClr>
              <a:buFont typeface="Arial" panose="020B0604020202020204" pitchFamily="34" charset="0"/>
              <a:buChar char="•"/>
            </a:pPr>
            <a:endParaRPr lang="en-GB" sz="1400" dirty="0">
              <a:ea typeface="Calibri" panose="020F0502020204030204" pitchFamily="34" charset="0"/>
              <a:cs typeface="Times New Roman" panose="02020603050405020304" pitchFamily="18" charset="0"/>
            </a:endParaRPr>
          </a:p>
          <a:p>
            <a:pPr marL="285750" indent="-285750" defTabSz="457189">
              <a:buClr>
                <a:schemeClr val="accent1"/>
              </a:buClr>
              <a:buFont typeface="Arial" panose="020B0604020202020204" pitchFamily="34" charset="0"/>
              <a:buChar char="•"/>
            </a:pPr>
            <a:r>
              <a:rPr lang="en-GB" sz="1400" dirty="0">
                <a:effectLst/>
                <a:ea typeface="Times New Roman" panose="02020603050405020304" pitchFamily="18" charset="0"/>
              </a:rPr>
              <a:t>Inequalities in health and social outcomes exist between both men and women and between different groups of women in Cheshire and Merseyside. </a:t>
            </a:r>
          </a:p>
          <a:p>
            <a:pPr marL="285750" indent="-285750" defTabSz="457189">
              <a:buClr>
                <a:schemeClr val="accent1"/>
              </a:buClr>
              <a:buFont typeface="Arial" panose="020B0604020202020204" pitchFamily="34" charset="0"/>
              <a:buChar char="•"/>
            </a:pPr>
            <a:endParaRPr lang="en-GB" sz="1400" dirty="0">
              <a:solidFill>
                <a:srgbClr val="040C28"/>
              </a:solidFill>
              <a:ea typeface="Calibri" panose="020F0502020204030204" pitchFamily="34" charset="0"/>
              <a:cs typeface="Arial" panose="020B0604020202020204" pitchFamily="34" charset="0"/>
            </a:endParaRPr>
          </a:p>
          <a:p>
            <a:pPr marL="2044700" indent="-303213" defTabSz="457189">
              <a:buClr>
                <a:schemeClr val="accent1"/>
              </a:buClr>
              <a:buFont typeface="Arial" panose="020B0604020202020204" pitchFamily="34" charset="0"/>
              <a:buChar char="•"/>
            </a:pPr>
            <a:r>
              <a:rPr lang="en-GB" sz="1400" dirty="0">
                <a:solidFill>
                  <a:srgbClr val="040C28"/>
                </a:solidFill>
                <a:ea typeface="Calibri" panose="020F0502020204030204" pitchFamily="34" charset="0"/>
                <a:cs typeface="Arial" panose="020B0604020202020204" pitchFamily="34" charset="0"/>
              </a:rPr>
              <a:t>M</a:t>
            </a:r>
            <a:r>
              <a:rPr lang="en-GB" sz="1400" dirty="0">
                <a:solidFill>
                  <a:srgbClr val="040C28"/>
                </a:solidFill>
                <a:effectLst/>
                <a:ea typeface="Calibri" panose="020F0502020204030204" pitchFamily="34" charset="0"/>
                <a:cs typeface="Arial" panose="020B0604020202020204" pitchFamily="34" charset="0"/>
              </a:rPr>
              <a:t>aternal suicide rates grew exponentially.</a:t>
            </a:r>
          </a:p>
          <a:p>
            <a:pPr marL="285750" indent="-285750" defTabSz="457189">
              <a:buClr>
                <a:schemeClr val="accent1"/>
              </a:buClr>
              <a:buFont typeface="Arial" panose="020B0604020202020204" pitchFamily="34" charset="0"/>
              <a:buChar char="•"/>
            </a:pPr>
            <a:endParaRPr lang="en-GB" sz="1400" dirty="0">
              <a:solidFill>
                <a:srgbClr val="040C28"/>
              </a:solidFill>
              <a:ea typeface="Calibri" panose="020F0502020204030204" pitchFamily="34" charset="0"/>
              <a:cs typeface="Arial" panose="020B0604020202020204" pitchFamily="34" charset="0"/>
            </a:endParaRPr>
          </a:p>
          <a:p>
            <a:pPr marL="2044700" indent="-280988" defTabSz="457189">
              <a:buClr>
                <a:schemeClr val="accent1"/>
              </a:buClr>
              <a:buFont typeface="Arial" panose="020B0604020202020204" pitchFamily="34" charset="0"/>
              <a:buChar char="•"/>
            </a:pPr>
            <a:r>
              <a:rPr lang="en-GB" sz="1400" dirty="0">
                <a:ea typeface="Calibri" panose="020F0502020204030204" pitchFamily="34" charset="0"/>
                <a:cs typeface="Times New Roman" panose="02020603050405020304" pitchFamily="18" charset="0"/>
              </a:rPr>
              <a:t>MBRACE-UK (2022) highlights how </a:t>
            </a:r>
            <a:r>
              <a:rPr lang="en-GB" sz="1400" u="sng" dirty="0">
                <a:ea typeface="Calibri" panose="020F0502020204030204" pitchFamily="34" charset="0"/>
                <a:cs typeface="Times New Roman" panose="02020603050405020304" pitchFamily="18" charset="0"/>
              </a:rPr>
              <a:t>ALL</a:t>
            </a:r>
            <a:r>
              <a:rPr lang="en-GB" sz="1400" dirty="0">
                <a:ea typeface="Calibri" panose="020F0502020204030204" pitchFamily="34" charset="0"/>
                <a:cs typeface="Times New Roman" panose="02020603050405020304" pitchFamily="18" charset="0"/>
              </a:rPr>
              <a:t> Teenage Maternal Suicides had Social Care Involvement. A high number had their baby  removed.</a:t>
            </a:r>
          </a:p>
          <a:p>
            <a:pPr defTabSz="457189">
              <a:buClr>
                <a:schemeClr val="accent1"/>
              </a:buClr>
            </a:pPr>
            <a:endParaRPr lang="en-GB" sz="1400" dirty="0">
              <a:ea typeface="Calibri" panose="020F0502020204030204" pitchFamily="34" charset="0"/>
              <a:cs typeface="Times New Roman" panose="02020603050405020304" pitchFamily="18" charset="0"/>
            </a:endParaRPr>
          </a:p>
          <a:p>
            <a:pPr marL="285750" indent="-285750" defTabSz="457189">
              <a:buClr>
                <a:schemeClr val="accent1"/>
              </a:buClr>
              <a:buFont typeface="Arial" panose="020B0604020202020204" pitchFamily="34" charset="0"/>
              <a:buChar char="•"/>
            </a:pPr>
            <a:endParaRPr lang="en-GB" sz="1400" dirty="0">
              <a:solidFill>
                <a:srgbClr val="FF0000"/>
              </a:solidFill>
              <a:effectLst/>
              <a:ea typeface="Calibri" panose="020F0502020204030204" pitchFamily="34" charset="0"/>
              <a:cs typeface="Times New Roman" panose="02020603050405020304" pitchFamily="18" charset="0"/>
            </a:endParaRPr>
          </a:p>
        </p:txBody>
      </p:sp>
      <p:sp>
        <p:nvSpPr>
          <p:cNvPr id="2" name="Title 1">
            <a:extLst>
              <a:ext uri="{FF2B5EF4-FFF2-40B4-BE49-F238E27FC236}">
                <a16:creationId xmlns:a16="http://schemas.microsoft.com/office/drawing/2014/main" id="{AEF172B8-E50A-4C97-ACC3-32ACC344ECCA}"/>
              </a:ext>
            </a:extLst>
          </p:cNvPr>
          <p:cNvSpPr>
            <a:spLocks noGrp="1"/>
          </p:cNvSpPr>
          <p:nvPr>
            <p:ph type="title"/>
          </p:nvPr>
        </p:nvSpPr>
        <p:spPr>
          <a:xfrm>
            <a:off x="376690" y="136761"/>
            <a:ext cx="10803144" cy="607322"/>
          </a:xfrm>
        </p:spPr>
        <p:txBody>
          <a:bodyPr/>
          <a:lstStyle/>
          <a:p>
            <a:r>
              <a:rPr lang="en-GB" dirty="0"/>
              <a:t>Our Population</a:t>
            </a:r>
          </a:p>
        </p:txBody>
      </p:sp>
      <p:pic>
        <p:nvPicPr>
          <p:cNvPr id="6" name="Picture 5">
            <a:extLst>
              <a:ext uri="{FF2B5EF4-FFF2-40B4-BE49-F238E27FC236}">
                <a16:creationId xmlns:a16="http://schemas.microsoft.com/office/drawing/2014/main" id="{751B5C29-FEAA-3C6C-7AF9-F3E4070C790E}"/>
              </a:ext>
            </a:extLst>
          </p:cNvPr>
          <p:cNvPicPr>
            <a:picLocks noChangeAspect="1"/>
          </p:cNvPicPr>
          <p:nvPr/>
        </p:nvPicPr>
        <p:blipFill>
          <a:blip r:embed="rId3"/>
          <a:stretch>
            <a:fillRect/>
          </a:stretch>
        </p:blipFill>
        <p:spPr>
          <a:xfrm>
            <a:off x="6233553" y="3337732"/>
            <a:ext cx="1602000" cy="1602000"/>
          </a:xfrm>
          <a:prstGeom prst="rect">
            <a:avLst/>
          </a:prstGeom>
        </p:spPr>
      </p:pic>
      <p:sp>
        <p:nvSpPr>
          <p:cNvPr id="3" name="Rounded Rectangle 2">
            <a:extLst>
              <a:ext uri="{FF2B5EF4-FFF2-40B4-BE49-F238E27FC236}">
                <a16:creationId xmlns:a16="http://schemas.microsoft.com/office/drawing/2014/main" id="{807F4B6D-53A7-9DE5-4954-44EAAEB42CB5}"/>
              </a:ext>
            </a:extLst>
          </p:cNvPr>
          <p:cNvSpPr/>
          <p:nvPr/>
        </p:nvSpPr>
        <p:spPr>
          <a:xfrm>
            <a:off x="266549" y="871277"/>
            <a:ext cx="5876009" cy="5849961"/>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914377">
              <a:buClr>
                <a:schemeClr val="accent1"/>
              </a:buClr>
              <a:defRPr/>
            </a:pPr>
            <a:endParaRPr lang="en-GB" sz="1300" dirty="0">
              <a:solidFill>
                <a:schemeClr val="tx1"/>
              </a:solidFill>
              <a:effectLst/>
              <a:ea typeface="Calibri" panose="020F0502020204030204" pitchFamily="34" charset="0"/>
              <a:cs typeface="Times New Roman" panose="02020603050405020304" pitchFamily="18" charset="0"/>
            </a:endParaRPr>
          </a:p>
          <a:p>
            <a:pPr defTabSz="914377">
              <a:buClr>
                <a:schemeClr val="accent1"/>
              </a:buClr>
              <a:defRPr/>
            </a:pPr>
            <a:endParaRPr lang="en-GB" sz="1300" dirty="0">
              <a:solidFill>
                <a:schemeClr val="tx1"/>
              </a:solidFill>
              <a:ea typeface="Calibri" panose="020F0502020204030204" pitchFamily="34" charset="0"/>
              <a:cs typeface="Times New Roman" panose="02020603050405020304" pitchFamily="18" charset="0"/>
            </a:endParaRPr>
          </a:p>
          <a:p>
            <a:pPr defTabSz="914377">
              <a:buClr>
                <a:schemeClr val="accent1"/>
              </a:buClr>
              <a:defRPr/>
            </a:pPr>
            <a:endParaRPr lang="en-GB" sz="1300" dirty="0">
              <a:solidFill>
                <a:schemeClr val="tx1"/>
              </a:solidFill>
              <a:effectLst/>
              <a:ea typeface="Calibri" panose="020F0502020204030204" pitchFamily="34" charset="0"/>
              <a:cs typeface="Times New Roman" panose="02020603050405020304" pitchFamily="18" charset="0"/>
            </a:endParaRPr>
          </a:p>
          <a:p>
            <a:pPr defTabSz="914377">
              <a:buClr>
                <a:schemeClr val="accent1"/>
              </a:buClr>
              <a:defRPr/>
            </a:pPr>
            <a:endParaRPr lang="en-GB" sz="1300" dirty="0">
              <a:solidFill>
                <a:schemeClr val="tx1"/>
              </a:solidFill>
              <a:ea typeface="Calibri" panose="020F0502020204030204" pitchFamily="34" charset="0"/>
              <a:cs typeface="Times New Roman" panose="02020603050405020304" pitchFamily="18" charset="0"/>
            </a:endParaRPr>
          </a:p>
          <a:p>
            <a:pPr defTabSz="914377">
              <a:buClr>
                <a:schemeClr val="accent1"/>
              </a:buClr>
              <a:defRPr/>
            </a:pPr>
            <a:endParaRPr lang="en-GB" sz="1300" dirty="0">
              <a:solidFill>
                <a:schemeClr val="tx1"/>
              </a:solidFill>
              <a:effectLst/>
              <a:ea typeface="Calibri" panose="020F0502020204030204" pitchFamily="34" charset="0"/>
              <a:cs typeface="Times New Roman" panose="02020603050405020304" pitchFamily="18" charset="0"/>
            </a:endParaRPr>
          </a:p>
          <a:p>
            <a:pPr defTabSz="914377">
              <a:buClr>
                <a:schemeClr val="accent1"/>
              </a:buClr>
              <a:defRPr/>
            </a:pPr>
            <a:endParaRPr lang="en-GB" sz="1300" dirty="0">
              <a:solidFill>
                <a:schemeClr val="tx1"/>
              </a:solidFill>
              <a:ea typeface="Calibri" panose="020F0502020204030204" pitchFamily="34" charset="0"/>
              <a:cs typeface="Times New Roman" panose="02020603050405020304" pitchFamily="18" charset="0"/>
            </a:endParaRPr>
          </a:p>
          <a:p>
            <a:pPr defTabSz="914377">
              <a:buClr>
                <a:schemeClr val="accent1"/>
              </a:buClr>
              <a:defRPr/>
            </a:pPr>
            <a:endParaRPr lang="en-GB" sz="1300" dirty="0">
              <a:solidFill>
                <a:schemeClr val="tx1"/>
              </a:solidFill>
              <a:effectLst/>
              <a:ea typeface="Calibri" panose="020F0502020204030204" pitchFamily="34" charset="0"/>
              <a:cs typeface="Times New Roman" panose="02020603050405020304" pitchFamily="18" charset="0"/>
            </a:endParaRPr>
          </a:p>
          <a:p>
            <a:pPr defTabSz="914377">
              <a:buClr>
                <a:schemeClr val="accent1"/>
              </a:buClr>
              <a:defRPr/>
            </a:pPr>
            <a:endParaRPr lang="en-GB" sz="1300" dirty="0">
              <a:solidFill>
                <a:schemeClr val="tx1"/>
              </a:solidFill>
              <a:ea typeface="Calibri" panose="020F0502020204030204" pitchFamily="34" charset="0"/>
              <a:cs typeface="Times New Roman" panose="02020603050405020304" pitchFamily="18" charset="0"/>
            </a:endParaRPr>
          </a:p>
          <a:p>
            <a:pPr defTabSz="914377">
              <a:buClr>
                <a:schemeClr val="accent1"/>
              </a:buClr>
              <a:defRPr/>
            </a:pPr>
            <a:endParaRPr lang="en-GB" sz="1300" dirty="0">
              <a:solidFill>
                <a:schemeClr val="tx1"/>
              </a:solidFill>
              <a:effectLst/>
              <a:ea typeface="Calibri" panose="020F0502020204030204" pitchFamily="34" charset="0"/>
              <a:cs typeface="Times New Roman" panose="02020603050405020304" pitchFamily="18" charset="0"/>
            </a:endParaRPr>
          </a:p>
          <a:p>
            <a:pPr defTabSz="914377">
              <a:buClr>
                <a:schemeClr val="accent1"/>
              </a:buClr>
              <a:defRPr/>
            </a:pPr>
            <a:endParaRPr lang="en-GB" sz="1300" dirty="0">
              <a:solidFill>
                <a:schemeClr val="tx1"/>
              </a:solidFill>
              <a:effectLst/>
              <a:ea typeface="Calibri" panose="020F0502020204030204" pitchFamily="34" charset="0"/>
              <a:cs typeface="Times New Roman" panose="02020603050405020304" pitchFamily="18" charset="0"/>
            </a:endParaRPr>
          </a:p>
          <a:p>
            <a:pPr defTabSz="914377">
              <a:buClr>
                <a:schemeClr val="accent1"/>
              </a:buClr>
              <a:defRPr/>
            </a:pPr>
            <a:endParaRPr lang="en-GB" sz="1300" dirty="0">
              <a:solidFill>
                <a:schemeClr val="tx1"/>
              </a:solidFill>
              <a:ea typeface="Calibri" panose="020F0502020204030204" pitchFamily="34" charset="0"/>
              <a:cs typeface="Times New Roman" panose="02020603050405020304" pitchFamily="18" charset="0"/>
            </a:endParaRPr>
          </a:p>
          <a:p>
            <a:pPr defTabSz="914377">
              <a:buClr>
                <a:schemeClr val="accent1"/>
              </a:buClr>
              <a:defRPr/>
            </a:pPr>
            <a:endParaRPr lang="en-GB" sz="1300" dirty="0">
              <a:solidFill>
                <a:schemeClr val="tx1"/>
              </a:solidFill>
              <a:effectLst/>
              <a:ea typeface="Calibri" panose="020F0502020204030204" pitchFamily="34" charset="0"/>
              <a:cs typeface="Times New Roman" panose="02020603050405020304" pitchFamily="18" charset="0"/>
            </a:endParaRPr>
          </a:p>
          <a:p>
            <a:pPr defTabSz="914377">
              <a:buClr>
                <a:schemeClr val="accent1"/>
              </a:buClr>
              <a:defRPr/>
            </a:pPr>
            <a:endParaRPr lang="en-GB" sz="1300" dirty="0">
              <a:solidFill>
                <a:schemeClr val="tx1"/>
              </a:solidFill>
              <a:ea typeface="Calibri" panose="020F0502020204030204" pitchFamily="34" charset="0"/>
              <a:cs typeface="Times New Roman" panose="02020603050405020304" pitchFamily="18" charset="0"/>
            </a:endParaRPr>
          </a:p>
          <a:p>
            <a:pPr defTabSz="914377">
              <a:buClr>
                <a:schemeClr val="accent1"/>
              </a:buClr>
              <a:defRPr/>
            </a:pPr>
            <a:endParaRPr lang="en-GB" sz="1300" dirty="0">
              <a:solidFill>
                <a:schemeClr val="tx1"/>
              </a:solidFill>
              <a:effectLst/>
              <a:ea typeface="Calibri" panose="020F0502020204030204" pitchFamily="34" charset="0"/>
              <a:cs typeface="Times New Roman" panose="02020603050405020304" pitchFamily="18" charset="0"/>
            </a:endParaRPr>
          </a:p>
          <a:p>
            <a:pPr defTabSz="914377">
              <a:buClr>
                <a:schemeClr val="accent1"/>
              </a:buClr>
              <a:defRPr/>
            </a:pPr>
            <a:endParaRPr lang="en-GB" sz="1300" dirty="0">
              <a:solidFill>
                <a:schemeClr val="tx1"/>
              </a:solidFill>
              <a:ea typeface="Calibri" panose="020F0502020204030204" pitchFamily="34" charset="0"/>
              <a:cs typeface="Times New Roman" panose="02020603050405020304" pitchFamily="18" charset="0"/>
            </a:endParaRPr>
          </a:p>
          <a:p>
            <a:pPr defTabSz="914377">
              <a:buClr>
                <a:schemeClr val="accent1"/>
              </a:buClr>
              <a:defRPr/>
            </a:pPr>
            <a:endParaRPr lang="en-GB" sz="1300" dirty="0">
              <a:solidFill>
                <a:schemeClr val="tx1"/>
              </a:solidFill>
              <a:effectLst/>
              <a:ea typeface="Calibri" panose="020F0502020204030204" pitchFamily="34" charset="0"/>
              <a:cs typeface="Times New Roman" panose="02020603050405020304" pitchFamily="18" charset="0"/>
            </a:endParaRPr>
          </a:p>
          <a:p>
            <a:pPr defTabSz="914377">
              <a:buClr>
                <a:schemeClr val="accent1"/>
              </a:buClr>
              <a:defRPr/>
            </a:pPr>
            <a:endParaRPr lang="en-GB" sz="1300" dirty="0">
              <a:solidFill>
                <a:schemeClr val="tx1"/>
              </a:solidFill>
              <a:effectLst/>
              <a:ea typeface="Calibri" panose="020F0502020204030204" pitchFamily="34" charset="0"/>
              <a:cs typeface="Times New Roman" panose="02020603050405020304" pitchFamily="18" charset="0"/>
            </a:endParaRPr>
          </a:p>
          <a:p>
            <a:pPr defTabSz="914377">
              <a:buClr>
                <a:schemeClr val="accent1"/>
              </a:buClr>
              <a:defRPr/>
            </a:pPr>
            <a:endParaRPr lang="en-GB" sz="1300" dirty="0">
              <a:solidFill>
                <a:schemeClr val="tx1"/>
              </a:solidFill>
              <a:ea typeface="Calibri" panose="020F0502020204030204" pitchFamily="34" charset="0"/>
              <a:cs typeface="Times New Roman" panose="02020603050405020304" pitchFamily="18" charset="0"/>
            </a:endParaRPr>
          </a:p>
          <a:p>
            <a:pPr defTabSz="914377">
              <a:buClr>
                <a:schemeClr val="accent1"/>
              </a:buClr>
              <a:defRPr/>
            </a:pPr>
            <a:endParaRPr lang="en-US" sz="1300" dirty="0">
              <a:solidFill>
                <a:schemeClr val="tx1"/>
              </a:solidFill>
              <a:cs typeface="Calibri" panose="020F0502020204030204" pitchFamily="34" charset="0"/>
            </a:endParaRPr>
          </a:p>
          <a:p>
            <a:pPr defTabSz="914377">
              <a:buClr>
                <a:schemeClr val="accent1"/>
              </a:buClr>
              <a:defRPr/>
            </a:pPr>
            <a:endParaRPr lang="en-US" sz="1300" dirty="0">
              <a:solidFill>
                <a:schemeClr val="tx1"/>
              </a:solidFill>
              <a:cs typeface="Calibri" panose="020F0502020204030204" pitchFamily="34" charset="0"/>
            </a:endParaRPr>
          </a:p>
          <a:p>
            <a:pPr marL="285750" indent="-285750" defTabSz="914377">
              <a:buClr>
                <a:schemeClr val="accent1"/>
              </a:buClr>
              <a:buFont typeface="Arial" panose="020B0604020202020204" pitchFamily="34" charset="0"/>
              <a:buChar char="•"/>
              <a:defRPr/>
            </a:pPr>
            <a:endParaRPr lang="en-US" sz="1300" dirty="0">
              <a:solidFill>
                <a:schemeClr val="tx1"/>
              </a:solidFill>
              <a:cs typeface="Calibri" panose="020F0502020204030204" pitchFamily="34" charset="0"/>
            </a:endParaRPr>
          </a:p>
          <a:p>
            <a:pPr marL="285750" indent="-285750" defTabSz="914377">
              <a:buClr>
                <a:schemeClr val="accent1"/>
              </a:buClr>
              <a:buFont typeface="Arial" panose="020B0604020202020204" pitchFamily="34" charset="0"/>
              <a:buChar char="•"/>
              <a:defRPr/>
            </a:pPr>
            <a:endParaRPr lang="en-US" sz="1300" dirty="0">
              <a:solidFill>
                <a:schemeClr val="tx1"/>
              </a:solidFill>
              <a:cs typeface="Calibri" panose="020F0502020204030204" pitchFamily="34" charset="0"/>
            </a:endParaRPr>
          </a:p>
          <a:p>
            <a:pPr marL="285750" indent="-285750" defTabSz="914377">
              <a:buClr>
                <a:schemeClr val="accent1"/>
              </a:buClr>
              <a:buFont typeface="Arial" panose="020B0604020202020204" pitchFamily="34" charset="0"/>
              <a:buChar char="•"/>
              <a:defRPr/>
            </a:pPr>
            <a:endParaRPr lang="en-US" sz="1300" dirty="0">
              <a:solidFill>
                <a:schemeClr val="tx1"/>
              </a:solidFill>
              <a:cs typeface="Calibri" panose="020F0502020204030204" pitchFamily="34" charset="0"/>
            </a:endParaRPr>
          </a:p>
          <a:p>
            <a:pPr defTabSz="914377">
              <a:buClr>
                <a:schemeClr val="accent1"/>
              </a:buClr>
              <a:defRPr/>
            </a:pPr>
            <a:endParaRPr lang="en-US" sz="1300" dirty="0">
              <a:solidFill>
                <a:schemeClr val="tx1"/>
              </a:solidFill>
              <a:cs typeface="Calibri" panose="020F0502020204030204" pitchFamily="34" charset="0"/>
            </a:endParaRPr>
          </a:p>
          <a:p>
            <a:pPr marL="285750" indent="-285750" defTabSz="914377">
              <a:buClr>
                <a:schemeClr val="accent1"/>
              </a:buClr>
              <a:buFont typeface="Arial" panose="020B0604020202020204" pitchFamily="34" charset="0"/>
              <a:buChar char="•"/>
              <a:defRPr/>
            </a:pPr>
            <a:endParaRPr lang="en-US" sz="1300" dirty="0">
              <a:solidFill>
                <a:schemeClr val="tx1"/>
              </a:solidFill>
              <a:cs typeface="Calibri" panose="020F0502020204030204" pitchFamily="34" charset="0"/>
            </a:endParaRPr>
          </a:p>
          <a:p>
            <a:pPr marL="285750" indent="-285750" defTabSz="914377">
              <a:buClr>
                <a:schemeClr val="accent1"/>
              </a:buClr>
              <a:buFont typeface="Arial" panose="020B0604020202020204" pitchFamily="34" charset="0"/>
              <a:buChar char="•"/>
              <a:defRPr/>
            </a:pPr>
            <a:r>
              <a:rPr lang="en-US" sz="1400" dirty="0">
                <a:solidFill>
                  <a:schemeClr val="tx1"/>
                </a:solidFill>
                <a:cs typeface="Calibri" panose="020F0502020204030204" pitchFamily="34" charset="0"/>
              </a:rPr>
              <a:t>There are </a:t>
            </a:r>
            <a:r>
              <a:rPr lang="en-GB" sz="1400" dirty="0">
                <a:solidFill>
                  <a:schemeClr val="tx1"/>
                </a:solidFill>
                <a:cs typeface="Calibri" panose="020F0502020204030204" pitchFamily="34" charset="0"/>
              </a:rPr>
              <a:t>long standing inequalities in health across Cheshire and Merseyside, as in the rest of England. </a:t>
            </a:r>
          </a:p>
          <a:p>
            <a:pPr marL="285750" indent="-285750" defTabSz="914377">
              <a:buClr>
                <a:schemeClr val="accent1"/>
              </a:buClr>
              <a:buFont typeface="Arial" panose="020B0604020202020204" pitchFamily="34" charset="0"/>
              <a:buChar char="•"/>
              <a:defRPr/>
            </a:pPr>
            <a:endParaRPr lang="en-GB" sz="1400" dirty="0">
              <a:solidFill>
                <a:schemeClr val="tx1"/>
              </a:solidFill>
              <a:cs typeface="Calibri" panose="020F0502020204030204" pitchFamily="34" charset="0"/>
            </a:endParaRPr>
          </a:p>
          <a:p>
            <a:pPr marL="1914525" indent="-266700" defTabSz="914377">
              <a:buClr>
                <a:schemeClr val="accent1"/>
              </a:buClr>
              <a:buFont typeface="Arial" panose="020B0604020202020204" pitchFamily="34" charset="0"/>
              <a:buChar char="•"/>
              <a:defRPr/>
            </a:pPr>
            <a:r>
              <a:rPr lang="en-GB" sz="1400" dirty="0">
                <a:solidFill>
                  <a:schemeClr val="tx1"/>
                </a:solidFill>
                <a:effectLst/>
                <a:ea typeface="Calibri" panose="020F0502020204030204" pitchFamily="34" charset="0"/>
                <a:cs typeface="Times New Roman" panose="02020603050405020304" pitchFamily="18" charset="0"/>
              </a:rPr>
              <a:t>Women living in the                                          most deprived areas of                            Cheshire and Merseyside                                 live on average </a:t>
            </a:r>
            <a:r>
              <a:rPr lang="en-GB" sz="1400" b="1" dirty="0">
                <a:solidFill>
                  <a:schemeClr val="tx1"/>
                </a:solidFill>
                <a:effectLst/>
                <a:ea typeface="Calibri" panose="020F0502020204030204" pitchFamily="34" charset="0"/>
                <a:cs typeface="Times New Roman" panose="02020603050405020304" pitchFamily="18" charset="0"/>
              </a:rPr>
              <a:t>9.5 years                                 less </a:t>
            </a:r>
            <a:r>
              <a:rPr lang="en-GB" sz="1400" dirty="0">
                <a:solidFill>
                  <a:schemeClr val="tx1"/>
                </a:solidFill>
                <a:effectLst/>
                <a:ea typeface="Calibri" panose="020F0502020204030204" pitchFamily="34" charset="0"/>
                <a:cs typeface="Times New Roman" panose="02020603050405020304" pitchFamily="18" charset="0"/>
              </a:rPr>
              <a:t>than those in the                                  least deprived.</a:t>
            </a:r>
          </a:p>
          <a:p>
            <a:pPr marL="1639887" defTabSz="457189">
              <a:buClr>
                <a:schemeClr val="accent1"/>
              </a:buClr>
            </a:pPr>
            <a:endParaRPr lang="en-GB" sz="1400" dirty="0">
              <a:solidFill>
                <a:schemeClr val="tx1"/>
              </a:solidFill>
              <a:cs typeface="Times New Roman" panose="02020603050405020304" pitchFamily="18" charset="0"/>
            </a:endParaRPr>
          </a:p>
          <a:p>
            <a:pPr marL="1920875" indent="-280988" defTabSz="457189">
              <a:buClr>
                <a:schemeClr val="accent1"/>
              </a:buClr>
              <a:buFont typeface="Arial" panose="020B0604020202020204" pitchFamily="34" charset="0"/>
              <a:buChar char="•"/>
            </a:pPr>
            <a:r>
              <a:rPr lang="en-GB" sz="1400" b="1" dirty="0">
                <a:solidFill>
                  <a:schemeClr val="tx1"/>
                </a:solidFill>
                <a:cs typeface="Calibri" panose="020F0502020204030204" pitchFamily="34" charset="0"/>
              </a:rPr>
              <a:t>Liverpool City </a:t>
            </a:r>
            <a:r>
              <a:rPr lang="en-GB" sz="1400" dirty="0">
                <a:solidFill>
                  <a:schemeClr val="tx1"/>
                </a:solidFill>
                <a:cs typeface="Calibri" panose="020F0502020204030204" pitchFamily="34" charset="0"/>
              </a:rPr>
              <a:t>has the highest               numbers of </a:t>
            </a:r>
            <a:r>
              <a:rPr lang="en-GB" sz="1400" b="1" dirty="0">
                <a:solidFill>
                  <a:schemeClr val="tx1"/>
                </a:solidFill>
                <a:cs typeface="Calibri" panose="020F0502020204030204" pitchFamily="34" charset="0"/>
              </a:rPr>
              <a:t>asylum seeking                        and refugee families and                             who are disproportionately                    impacted by poverty </a:t>
            </a:r>
            <a:r>
              <a:rPr lang="en-GB" sz="1400" dirty="0">
                <a:solidFill>
                  <a:schemeClr val="tx1"/>
                </a:solidFill>
                <a:cs typeface="Calibri" panose="020F0502020204030204" pitchFamily="34" charset="0"/>
              </a:rPr>
              <a:t>in the                Northwest</a:t>
            </a:r>
            <a:r>
              <a:rPr lang="en-GB" sz="1400" b="1" dirty="0">
                <a:solidFill>
                  <a:schemeClr val="tx1"/>
                </a:solidFill>
                <a:cs typeface="Calibri" panose="020F0502020204030204" pitchFamily="34" charset="0"/>
              </a:rPr>
              <a:t> r</a:t>
            </a:r>
            <a:r>
              <a:rPr lang="en-GB" sz="1400" dirty="0">
                <a:solidFill>
                  <a:schemeClr val="tx1"/>
                </a:solidFill>
                <a:cs typeface="Calibri" panose="020F0502020204030204" pitchFamily="34" charset="0"/>
              </a:rPr>
              <a:t>egion.</a:t>
            </a:r>
          </a:p>
          <a:p>
            <a:pPr marL="1651000" indent="-280988" defTabSz="457189">
              <a:buClr>
                <a:schemeClr val="accent1"/>
              </a:buClr>
              <a:buFont typeface="Arial" panose="020B0604020202020204" pitchFamily="34" charset="0"/>
              <a:buChar char="•"/>
            </a:pPr>
            <a:endParaRPr lang="en-GB" sz="1400" dirty="0">
              <a:solidFill>
                <a:schemeClr val="tx1"/>
              </a:solidFill>
              <a:cs typeface="Calibri" panose="020F0502020204030204" pitchFamily="34" charset="0"/>
            </a:endParaRPr>
          </a:p>
          <a:p>
            <a:pPr marL="285750" indent="-285750" defTabSz="457189">
              <a:buClr>
                <a:schemeClr val="accent1"/>
              </a:buClr>
              <a:buFont typeface="Arial" panose="020B0604020202020204" pitchFamily="34" charset="0"/>
              <a:buChar char="•"/>
            </a:pPr>
            <a:r>
              <a:rPr lang="en-GB" sz="1400" dirty="0">
                <a:solidFill>
                  <a:schemeClr val="tx1"/>
                </a:solidFill>
                <a:ea typeface="Calibri" panose="020F0502020204030204" pitchFamily="34" charset="0"/>
                <a:cs typeface="Times New Roman" panose="02020603050405020304" pitchFamily="18" charset="0"/>
              </a:rPr>
              <a:t>Women are more likely to be working in poverty and  are heavily over-represented in occupations which tend to be lower paid and under-valued compared to those which are male-dominated. </a:t>
            </a:r>
          </a:p>
          <a:p>
            <a:pPr marL="285750" indent="-285750" defTabSz="457189">
              <a:buClr>
                <a:schemeClr val="accent1"/>
              </a:buClr>
              <a:buFont typeface="Arial" panose="020B0604020202020204" pitchFamily="34" charset="0"/>
              <a:buChar char="•"/>
            </a:pPr>
            <a:endParaRPr lang="en-GB" sz="1400" dirty="0">
              <a:solidFill>
                <a:schemeClr val="tx1"/>
              </a:solidFill>
              <a:ea typeface="Calibri" panose="020F0502020204030204" pitchFamily="34" charset="0"/>
              <a:cs typeface="Times New Roman" panose="02020603050405020304" pitchFamily="18" charset="0"/>
            </a:endParaRPr>
          </a:p>
          <a:p>
            <a:pPr marL="1555750" indent="-277813" defTabSz="457189">
              <a:buClr>
                <a:schemeClr val="accent1"/>
              </a:buClr>
              <a:buFont typeface="Arial" panose="020B0604020202020204" pitchFamily="34" charset="0"/>
              <a:buChar char="•"/>
            </a:pPr>
            <a:r>
              <a:rPr lang="en-GB" sz="1400" dirty="0">
                <a:solidFill>
                  <a:schemeClr val="tx1"/>
                </a:solidFill>
                <a:ea typeface="Calibri" panose="020F0502020204030204" pitchFamily="34" charset="0"/>
                <a:cs typeface="Times New Roman" panose="02020603050405020304" pitchFamily="18" charset="0"/>
              </a:rPr>
              <a:t>Liverpool Study (Lancet, Public  Health 2022)                               evidenced that poverty is the greatest contributor  to the rising number of infants and children entering  the care system.</a:t>
            </a:r>
          </a:p>
          <a:p>
            <a:pPr marL="1555750" indent="-277813" defTabSz="457189">
              <a:buClr>
                <a:schemeClr val="accent1"/>
              </a:buClr>
              <a:buFont typeface="Arial" panose="020B0604020202020204" pitchFamily="34" charset="0"/>
              <a:buChar char="•"/>
            </a:pPr>
            <a:endParaRPr lang="en-GB" sz="1400" dirty="0">
              <a:solidFill>
                <a:schemeClr val="tx1"/>
              </a:solidFill>
              <a:ea typeface="Calibri" panose="020F0502020204030204" pitchFamily="34" charset="0"/>
              <a:cs typeface="Times New Roman" panose="02020603050405020304" pitchFamily="18" charset="0"/>
            </a:endParaRPr>
          </a:p>
          <a:p>
            <a:pPr marL="1555750" indent="-277813" defTabSz="914377">
              <a:buClr>
                <a:schemeClr val="accent1"/>
              </a:buClr>
              <a:buFont typeface="Arial" panose="020B0604020202020204" pitchFamily="34" charset="0"/>
              <a:buChar char="•"/>
              <a:defRPr/>
            </a:pPr>
            <a:r>
              <a:rPr lang="en-GB" sz="1400" dirty="0">
                <a:solidFill>
                  <a:schemeClr val="tx1"/>
                </a:solidFill>
                <a:cs typeface="Calibri" panose="020F0502020204030204" pitchFamily="34" charset="0"/>
              </a:rPr>
              <a:t>The number of Looked After Children is </a:t>
            </a:r>
            <a:r>
              <a:rPr lang="en-GB" sz="1400" b="1" dirty="0">
                <a:solidFill>
                  <a:schemeClr val="tx1"/>
                </a:solidFill>
                <a:cs typeface="Calibri" panose="020F0502020204030204" pitchFamily="34" charset="0"/>
              </a:rPr>
              <a:t>47%</a:t>
            </a:r>
            <a:r>
              <a:rPr lang="en-GB" sz="1400" dirty="0">
                <a:solidFill>
                  <a:schemeClr val="tx1"/>
                </a:solidFill>
                <a:cs typeface="Calibri" panose="020F0502020204030204" pitchFamily="34" charset="0"/>
              </a:rPr>
              <a:t> higher than the England average.</a:t>
            </a:r>
          </a:p>
          <a:p>
            <a:pPr marL="1325562" defTabSz="914377">
              <a:buClr>
                <a:schemeClr val="accent1"/>
              </a:buClr>
              <a:defRPr/>
            </a:pPr>
            <a:endParaRPr lang="en-GB" sz="1300" dirty="0">
              <a:solidFill>
                <a:schemeClr val="tx1"/>
              </a:solidFill>
              <a:cs typeface="Calibri" panose="020F0502020204030204" pitchFamily="34" charset="0"/>
            </a:endParaRPr>
          </a:p>
          <a:p>
            <a:pPr marL="1606550" indent="-280988" defTabSz="914377">
              <a:buClr>
                <a:schemeClr val="accent1"/>
              </a:buClr>
              <a:buFont typeface="Arial" panose="020B0604020202020204" pitchFamily="34" charset="0"/>
              <a:buChar char="•"/>
              <a:defRPr/>
            </a:pPr>
            <a:endParaRPr lang="en-GB" sz="1300" dirty="0">
              <a:solidFill>
                <a:schemeClr val="tx1"/>
              </a:solidFill>
              <a:cs typeface="Calibri" panose="020F0502020204030204" pitchFamily="34" charset="0"/>
            </a:endParaRPr>
          </a:p>
          <a:p>
            <a:pPr marL="1606550" indent="-280988" defTabSz="914377">
              <a:buClr>
                <a:schemeClr val="accent1"/>
              </a:buClr>
              <a:buFont typeface="Arial" panose="020B0604020202020204" pitchFamily="34" charset="0"/>
              <a:buChar char="•"/>
              <a:defRPr/>
            </a:pPr>
            <a:endParaRPr lang="en-GB" sz="1300" dirty="0">
              <a:solidFill>
                <a:schemeClr val="tx1"/>
              </a:solidFill>
              <a:cs typeface="Calibri" panose="020F0502020204030204" pitchFamily="34" charset="0"/>
            </a:endParaRPr>
          </a:p>
          <a:p>
            <a:pPr defTabSz="914377">
              <a:buClr>
                <a:schemeClr val="accent1"/>
              </a:buClr>
              <a:defRPr/>
            </a:pPr>
            <a:endParaRPr lang="en-GB" sz="1300" dirty="0">
              <a:solidFill>
                <a:schemeClr val="tx1"/>
              </a:solidFill>
              <a:cs typeface="Calibri" panose="020F0502020204030204" pitchFamily="34" charset="0"/>
            </a:endParaRPr>
          </a:p>
          <a:p>
            <a:pPr marL="285750" indent="-285750" defTabSz="914377">
              <a:buClr>
                <a:schemeClr val="accent1"/>
              </a:buClr>
              <a:buFont typeface="Arial" panose="020B0604020202020204" pitchFamily="34" charset="0"/>
              <a:buChar char="•"/>
              <a:defRPr/>
            </a:pPr>
            <a:endParaRPr lang="en-GB" sz="1300" dirty="0">
              <a:solidFill>
                <a:schemeClr val="tx1"/>
              </a:solidFill>
              <a:cs typeface="Calibri" panose="020F0502020204030204" pitchFamily="34" charset="0"/>
            </a:endParaRPr>
          </a:p>
          <a:p>
            <a:pPr marL="285750" indent="-285750" defTabSz="914377">
              <a:buClr>
                <a:schemeClr val="accent1"/>
              </a:buClr>
              <a:buFont typeface="Arial" panose="020B0604020202020204" pitchFamily="34" charset="0"/>
              <a:buChar char="•"/>
              <a:defRPr/>
            </a:pPr>
            <a:endParaRPr lang="en-GB" sz="1300" dirty="0">
              <a:solidFill>
                <a:schemeClr val="tx1"/>
              </a:solidFill>
              <a:cs typeface="Calibri" panose="020F0502020204030204" pitchFamily="34" charset="0"/>
            </a:endParaRPr>
          </a:p>
          <a:p>
            <a:pPr marL="285750" indent="-285750" defTabSz="914377">
              <a:buClr>
                <a:schemeClr val="accent1"/>
              </a:buClr>
              <a:buFont typeface="Arial" panose="020B0604020202020204" pitchFamily="34" charset="0"/>
              <a:buChar char="•"/>
              <a:defRPr/>
            </a:pPr>
            <a:endParaRPr lang="en-GB" sz="1300" dirty="0">
              <a:solidFill>
                <a:schemeClr val="tx1"/>
              </a:solidFill>
              <a:cs typeface="Calibri" panose="020F0502020204030204" pitchFamily="34" charset="0"/>
            </a:endParaRPr>
          </a:p>
          <a:p>
            <a:pPr marL="285750" indent="-285750" defTabSz="914377">
              <a:buClr>
                <a:schemeClr val="accent1"/>
              </a:buClr>
              <a:buFont typeface="Arial" panose="020B0604020202020204" pitchFamily="34" charset="0"/>
              <a:buChar char="•"/>
              <a:defRPr/>
            </a:pPr>
            <a:endParaRPr lang="en-GB" sz="1300" dirty="0">
              <a:solidFill>
                <a:schemeClr val="tx1"/>
              </a:solidFill>
              <a:cs typeface="Calibri" panose="020F0502020204030204" pitchFamily="34" charset="0"/>
            </a:endParaRPr>
          </a:p>
          <a:p>
            <a:pPr marL="285750" indent="-285750" defTabSz="914377">
              <a:buClr>
                <a:schemeClr val="accent1"/>
              </a:buClr>
              <a:buFont typeface="Arial" panose="020B0604020202020204" pitchFamily="34" charset="0"/>
              <a:buChar char="•"/>
              <a:defRPr/>
            </a:pPr>
            <a:endParaRPr lang="en-GB" sz="1300" b="1" dirty="0">
              <a:solidFill>
                <a:schemeClr val="tx1"/>
              </a:solidFill>
              <a:cs typeface="Calibri" panose="020F0502020204030204" pitchFamily="34" charset="0"/>
            </a:endParaRPr>
          </a:p>
          <a:p>
            <a:pPr marL="285750" indent="-285750" defTabSz="914377">
              <a:buClr>
                <a:schemeClr val="accent1"/>
              </a:buClr>
              <a:buFont typeface="Arial" panose="020B0604020202020204" pitchFamily="34" charset="0"/>
              <a:buChar char="•"/>
              <a:defRPr/>
            </a:pPr>
            <a:endParaRPr lang="en-GB" sz="1300" dirty="0">
              <a:solidFill>
                <a:schemeClr val="tx1"/>
              </a:solidFill>
              <a:cs typeface="Calibri" panose="020F0502020204030204" pitchFamily="34" charset="0"/>
            </a:endParaRPr>
          </a:p>
          <a:p>
            <a:pPr marL="285750" indent="-285750" defTabSz="914377">
              <a:buClr>
                <a:schemeClr val="accent1"/>
              </a:buClr>
              <a:buFont typeface="Arial" panose="020B0604020202020204" pitchFamily="34" charset="0"/>
              <a:buChar char="•"/>
              <a:defRPr/>
            </a:pPr>
            <a:endParaRPr lang="en-GB" sz="1300" dirty="0">
              <a:solidFill>
                <a:schemeClr val="tx1"/>
              </a:solidFill>
              <a:cs typeface="Calibri" panose="020F0502020204030204" pitchFamily="34" charset="0"/>
            </a:endParaRPr>
          </a:p>
          <a:p>
            <a:pPr marL="285750" indent="-285750" defTabSz="914377">
              <a:buClr>
                <a:schemeClr val="accent1"/>
              </a:buClr>
              <a:buFont typeface="Arial" panose="020B0604020202020204" pitchFamily="34" charset="0"/>
              <a:buChar char="•"/>
              <a:defRPr/>
            </a:pPr>
            <a:endParaRPr lang="en-GB" sz="1300" dirty="0">
              <a:solidFill>
                <a:schemeClr val="tx1"/>
              </a:solidFill>
              <a:cs typeface="Calibri" panose="020F0502020204030204" pitchFamily="34" charset="0"/>
            </a:endParaRPr>
          </a:p>
          <a:p>
            <a:pPr marL="285750" indent="-285750" defTabSz="914377">
              <a:buClr>
                <a:schemeClr val="accent1"/>
              </a:buClr>
              <a:buFont typeface="Arial" panose="020B0604020202020204" pitchFamily="34" charset="0"/>
              <a:buChar char="•"/>
              <a:defRPr/>
            </a:pPr>
            <a:endParaRPr lang="en-GB" sz="1300" dirty="0">
              <a:solidFill>
                <a:schemeClr val="tx1"/>
              </a:solidFill>
              <a:cs typeface="Calibri" panose="020F0502020204030204" pitchFamily="34" charset="0"/>
            </a:endParaRPr>
          </a:p>
          <a:p>
            <a:pPr marL="285750" indent="-285750" defTabSz="914377">
              <a:buClr>
                <a:schemeClr val="accent1"/>
              </a:buClr>
              <a:buFont typeface="Arial" panose="020B0604020202020204" pitchFamily="34" charset="0"/>
              <a:buChar char="•"/>
              <a:defRPr/>
            </a:pPr>
            <a:endParaRPr lang="en-GB" sz="1300" dirty="0">
              <a:solidFill>
                <a:schemeClr val="tx1"/>
              </a:solidFill>
              <a:cs typeface="Calibri" panose="020F0502020204030204" pitchFamily="34" charset="0"/>
            </a:endParaRPr>
          </a:p>
          <a:p>
            <a:pPr marL="285750" indent="-285750" defTabSz="914377">
              <a:buClr>
                <a:schemeClr val="accent1"/>
              </a:buClr>
              <a:buFont typeface="Arial" panose="020B0604020202020204" pitchFamily="34" charset="0"/>
              <a:buChar char="•"/>
              <a:defRPr/>
            </a:pPr>
            <a:endParaRPr lang="en-GB" sz="1300" dirty="0">
              <a:solidFill>
                <a:schemeClr val="tx1"/>
              </a:solidFill>
              <a:cs typeface="Calibri" panose="020F0502020204030204" pitchFamily="34" charset="0"/>
            </a:endParaRPr>
          </a:p>
          <a:p>
            <a:pPr marL="285750" indent="-285750" defTabSz="914377">
              <a:buClr>
                <a:schemeClr val="accent1"/>
              </a:buClr>
              <a:buFont typeface="Arial" panose="020B0604020202020204" pitchFamily="34" charset="0"/>
              <a:buChar char="•"/>
              <a:defRPr/>
            </a:pPr>
            <a:endParaRPr lang="en-GB" sz="1300" dirty="0">
              <a:solidFill>
                <a:schemeClr val="tx1"/>
              </a:solidFill>
              <a:cs typeface="Calibri" panose="020F0502020204030204" pitchFamily="34" charset="0"/>
            </a:endParaRPr>
          </a:p>
          <a:p>
            <a:pPr marL="285750" indent="-285750" defTabSz="914377">
              <a:buClr>
                <a:schemeClr val="accent1"/>
              </a:buClr>
              <a:buFont typeface="Arial" panose="020B0604020202020204" pitchFamily="34" charset="0"/>
              <a:buChar char="•"/>
              <a:defRPr/>
            </a:pPr>
            <a:endParaRPr lang="en-GB" sz="1300" dirty="0">
              <a:solidFill>
                <a:schemeClr val="tx1"/>
              </a:solidFill>
              <a:cs typeface="Calibri" panose="020F0502020204030204" pitchFamily="34" charset="0"/>
            </a:endParaRPr>
          </a:p>
          <a:p>
            <a:pPr marL="285750" indent="-285750" defTabSz="914377">
              <a:buClr>
                <a:schemeClr val="accent1"/>
              </a:buClr>
              <a:buFont typeface="Arial" panose="020B0604020202020204" pitchFamily="34" charset="0"/>
              <a:buChar char="•"/>
              <a:defRPr/>
            </a:pPr>
            <a:endParaRPr lang="en-GB" sz="1300" dirty="0">
              <a:solidFill>
                <a:schemeClr val="tx1"/>
              </a:solidFill>
              <a:cs typeface="Calibri" panose="020F0502020204030204" pitchFamily="34" charset="0"/>
            </a:endParaRPr>
          </a:p>
          <a:p>
            <a:pPr marL="285750" indent="-285750" defTabSz="914377">
              <a:buClr>
                <a:schemeClr val="accent1"/>
              </a:buClr>
              <a:buFont typeface="Arial" panose="020B0604020202020204" pitchFamily="34" charset="0"/>
              <a:buChar char="•"/>
              <a:defRPr/>
            </a:pPr>
            <a:endParaRPr lang="en-GB" sz="1300" dirty="0">
              <a:solidFill>
                <a:schemeClr val="tx1"/>
              </a:solidFill>
              <a:cs typeface="Calibri" panose="020F0502020204030204" pitchFamily="34" charset="0"/>
            </a:endParaRPr>
          </a:p>
          <a:p>
            <a:pPr marL="285750" indent="-285750" defTabSz="914377">
              <a:buClr>
                <a:schemeClr val="accent1"/>
              </a:buClr>
              <a:buFont typeface="Arial" panose="020B0604020202020204" pitchFamily="34" charset="0"/>
              <a:buChar char="•"/>
              <a:defRPr/>
            </a:pPr>
            <a:endParaRPr lang="en-GB" sz="1300" dirty="0">
              <a:solidFill>
                <a:schemeClr val="tx1"/>
              </a:solidFill>
              <a:cs typeface="Calibri" panose="020F0502020204030204" pitchFamily="34" charset="0"/>
            </a:endParaRPr>
          </a:p>
          <a:p>
            <a:pPr marL="285750" indent="-285750" defTabSz="914377">
              <a:buClr>
                <a:schemeClr val="accent1"/>
              </a:buClr>
              <a:buFont typeface="Arial" panose="020B0604020202020204" pitchFamily="34" charset="0"/>
              <a:buChar char="•"/>
              <a:defRPr/>
            </a:pPr>
            <a:endParaRPr lang="en-GB" sz="1300" dirty="0">
              <a:solidFill>
                <a:schemeClr val="tx1"/>
              </a:solidFill>
              <a:cs typeface="Calibri" panose="020F0502020204030204" pitchFamily="34" charset="0"/>
            </a:endParaRPr>
          </a:p>
          <a:p>
            <a:pPr marL="285750" indent="-285750" defTabSz="914377">
              <a:buClr>
                <a:schemeClr val="accent1"/>
              </a:buClr>
              <a:buFont typeface="Arial" panose="020B0604020202020204" pitchFamily="34" charset="0"/>
              <a:buChar char="•"/>
              <a:defRPr/>
            </a:pPr>
            <a:endParaRPr lang="en-GB" sz="1300" dirty="0">
              <a:solidFill>
                <a:schemeClr val="tx1"/>
              </a:solidFill>
              <a:cs typeface="Calibri" panose="020F0502020204030204" pitchFamily="34" charset="0"/>
            </a:endParaRPr>
          </a:p>
          <a:p>
            <a:pPr marL="285750" indent="-285750" defTabSz="914377">
              <a:buClr>
                <a:schemeClr val="accent1"/>
              </a:buClr>
              <a:buFont typeface="Arial" panose="020B0604020202020204" pitchFamily="34" charset="0"/>
              <a:buChar char="•"/>
              <a:defRPr/>
            </a:pPr>
            <a:endParaRPr lang="en-GB" sz="1300" dirty="0">
              <a:solidFill>
                <a:schemeClr val="tx1"/>
              </a:solidFill>
              <a:cs typeface="Calibri" panose="020F0502020204030204" pitchFamily="34" charset="0"/>
            </a:endParaRPr>
          </a:p>
          <a:p>
            <a:pPr marL="285750" indent="-285750" defTabSz="914377">
              <a:buClr>
                <a:schemeClr val="accent1"/>
              </a:buClr>
              <a:buFont typeface="Arial" panose="020B0604020202020204" pitchFamily="34" charset="0"/>
              <a:buChar char="•"/>
              <a:defRPr/>
            </a:pPr>
            <a:endParaRPr lang="en-GB" sz="1300" dirty="0">
              <a:solidFill>
                <a:schemeClr val="tx1"/>
              </a:solidFill>
              <a:cs typeface="Calibri" panose="020F0502020204030204" pitchFamily="34" charset="0"/>
            </a:endParaRPr>
          </a:p>
          <a:p>
            <a:pPr marL="285750" indent="-285750" defTabSz="914377">
              <a:buClr>
                <a:schemeClr val="accent1"/>
              </a:buClr>
              <a:buFont typeface="Arial" panose="020B0604020202020204" pitchFamily="34" charset="0"/>
              <a:buChar char="•"/>
              <a:defRPr/>
            </a:pPr>
            <a:endParaRPr lang="en-GB" sz="1300" dirty="0">
              <a:solidFill>
                <a:schemeClr val="tx1"/>
              </a:solidFill>
              <a:cs typeface="Calibri" panose="020F0502020204030204" pitchFamily="34" charset="0"/>
            </a:endParaRPr>
          </a:p>
        </p:txBody>
      </p:sp>
      <p:pic>
        <p:nvPicPr>
          <p:cNvPr id="12" name="Picture 11">
            <a:extLst>
              <a:ext uri="{FF2B5EF4-FFF2-40B4-BE49-F238E27FC236}">
                <a16:creationId xmlns:a16="http://schemas.microsoft.com/office/drawing/2014/main" id="{70F75138-CC5F-91E6-5A1C-40E58E608EFA}"/>
              </a:ext>
            </a:extLst>
          </p:cNvPr>
          <p:cNvPicPr>
            <a:picLocks noChangeAspect="1"/>
          </p:cNvPicPr>
          <p:nvPr/>
        </p:nvPicPr>
        <p:blipFill>
          <a:blip r:embed="rId4"/>
          <a:stretch>
            <a:fillRect/>
          </a:stretch>
        </p:blipFill>
        <p:spPr>
          <a:xfrm>
            <a:off x="520250" y="1827000"/>
            <a:ext cx="1602000" cy="1602000"/>
          </a:xfrm>
          <a:prstGeom prst="rect">
            <a:avLst/>
          </a:prstGeom>
        </p:spPr>
      </p:pic>
      <p:sp>
        <p:nvSpPr>
          <p:cNvPr id="8" name="Rounded Rectangle 7">
            <a:extLst>
              <a:ext uri="{FF2B5EF4-FFF2-40B4-BE49-F238E27FC236}">
                <a16:creationId xmlns:a16="http://schemas.microsoft.com/office/drawing/2014/main" id="{64D3FD14-330D-903A-887C-B748B5C7B56F}"/>
              </a:ext>
            </a:extLst>
          </p:cNvPr>
          <p:cNvSpPr/>
          <p:nvPr/>
        </p:nvSpPr>
        <p:spPr>
          <a:xfrm>
            <a:off x="6234911" y="1008039"/>
            <a:ext cx="5615011" cy="5713199"/>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914377">
              <a:buClr>
                <a:schemeClr val="accent1"/>
              </a:buClr>
              <a:defRPr/>
            </a:pPr>
            <a:endParaRPr lang="en-GB" sz="1300">
              <a:solidFill>
                <a:schemeClr val="tx1"/>
              </a:solidFill>
              <a:ea typeface="Calibri" panose="020F0502020204030204" pitchFamily="34" charset="0"/>
              <a:cs typeface="Times New Roman" panose="02020603050405020304" pitchFamily="18" charset="0"/>
            </a:endParaRPr>
          </a:p>
          <a:p>
            <a:pPr defTabSz="914377">
              <a:buClr>
                <a:schemeClr val="accent1"/>
              </a:buClr>
              <a:defRPr/>
            </a:pPr>
            <a:endParaRPr lang="en-GB" sz="1300">
              <a:solidFill>
                <a:schemeClr val="tx1"/>
              </a:solidFill>
              <a:effectLst/>
              <a:ea typeface="Calibri" panose="020F0502020204030204" pitchFamily="34" charset="0"/>
              <a:cs typeface="Times New Roman" panose="02020603050405020304" pitchFamily="18" charset="0"/>
            </a:endParaRPr>
          </a:p>
          <a:p>
            <a:pPr defTabSz="914377">
              <a:buClr>
                <a:schemeClr val="accent1"/>
              </a:buClr>
              <a:defRPr/>
            </a:pPr>
            <a:endParaRPr lang="en-GB" sz="1300">
              <a:solidFill>
                <a:schemeClr val="tx1"/>
              </a:solidFill>
              <a:effectLst/>
              <a:ea typeface="Calibri" panose="020F0502020204030204" pitchFamily="34" charset="0"/>
              <a:cs typeface="Times New Roman" panose="02020603050405020304" pitchFamily="18" charset="0"/>
            </a:endParaRPr>
          </a:p>
          <a:p>
            <a:pPr defTabSz="914377">
              <a:buClr>
                <a:schemeClr val="accent1"/>
              </a:buClr>
              <a:defRPr/>
            </a:pPr>
            <a:endParaRPr lang="en-GB" sz="1300">
              <a:solidFill>
                <a:schemeClr val="tx1"/>
              </a:solidFill>
              <a:ea typeface="Calibri" panose="020F0502020204030204" pitchFamily="34" charset="0"/>
              <a:cs typeface="Times New Roman" panose="02020603050405020304" pitchFamily="18" charset="0"/>
            </a:endParaRPr>
          </a:p>
          <a:p>
            <a:pPr defTabSz="914377">
              <a:buClr>
                <a:schemeClr val="accent1"/>
              </a:buClr>
              <a:defRPr/>
            </a:pPr>
            <a:endParaRPr lang="en-GB" sz="1300">
              <a:solidFill>
                <a:schemeClr val="tx1"/>
              </a:solidFill>
              <a:effectLst/>
              <a:ea typeface="Calibri" panose="020F0502020204030204" pitchFamily="34" charset="0"/>
              <a:cs typeface="Times New Roman" panose="02020603050405020304" pitchFamily="18" charset="0"/>
            </a:endParaRPr>
          </a:p>
          <a:p>
            <a:pPr defTabSz="914377">
              <a:buClr>
                <a:schemeClr val="accent1"/>
              </a:buClr>
              <a:defRPr/>
            </a:pPr>
            <a:endParaRPr lang="en-GB" sz="1300">
              <a:solidFill>
                <a:schemeClr val="tx1"/>
              </a:solidFill>
              <a:ea typeface="Calibri" panose="020F0502020204030204" pitchFamily="34" charset="0"/>
              <a:cs typeface="Times New Roman" panose="02020603050405020304" pitchFamily="18" charset="0"/>
            </a:endParaRPr>
          </a:p>
          <a:p>
            <a:pPr defTabSz="914377">
              <a:buClr>
                <a:schemeClr val="accent1"/>
              </a:buClr>
              <a:defRPr/>
            </a:pPr>
            <a:endParaRPr lang="en-GB" sz="1300">
              <a:solidFill>
                <a:schemeClr val="tx1"/>
              </a:solidFill>
              <a:effectLst/>
              <a:ea typeface="Calibri" panose="020F0502020204030204" pitchFamily="34" charset="0"/>
              <a:cs typeface="Times New Roman" panose="02020603050405020304" pitchFamily="18" charset="0"/>
            </a:endParaRPr>
          </a:p>
          <a:p>
            <a:pPr defTabSz="914377">
              <a:buClr>
                <a:schemeClr val="accent1"/>
              </a:buClr>
              <a:defRPr/>
            </a:pPr>
            <a:endParaRPr lang="en-GB" sz="1300">
              <a:solidFill>
                <a:schemeClr val="tx1"/>
              </a:solidFill>
              <a:ea typeface="Calibri" panose="020F0502020204030204" pitchFamily="34" charset="0"/>
              <a:cs typeface="Times New Roman" panose="02020603050405020304" pitchFamily="18" charset="0"/>
            </a:endParaRPr>
          </a:p>
          <a:p>
            <a:pPr defTabSz="914377">
              <a:buClr>
                <a:schemeClr val="accent1"/>
              </a:buClr>
              <a:defRPr/>
            </a:pPr>
            <a:endParaRPr lang="en-GB" sz="1300">
              <a:solidFill>
                <a:schemeClr val="tx1"/>
              </a:solidFill>
              <a:effectLst/>
              <a:ea typeface="Calibri" panose="020F0502020204030204" pitchFamily="34" charset="0"/>
              <a:cs typeface="Times New Roman" panose="02020603050405020304" pitchFamily="18" charset="0"/>
            </a:endParaRPr>
          </a:p>
          <a:p>
            <a:pPr marL="285750" indent="-285750" defTabSz="914377">
              <a:buClr>
                <a:schemeClr val="accent1"/>
              </a:buClr>
              <a:buFont typeface="Arial" panose="020B0604020202020204" pitchFamily="34" charset="0"/>
              <a:buChar char="•"/>
              <a:defRPr/>
            </a:pPr>
            <a:endParaRPr lang="en-GB" sz="1300">
              <a:solidFill>
                <a:schemeClr val="tx1"/>
              </a:solidFill>
              <a:cs typeface="Calibri" panose="020F0502020204030204" pitchFamily="34" charset="0"/>
            </a:endParaRPr>
          </a:p>
          <a:p>
            <a:pPr marL="285750" indent="-285750" defTabSz="914377">
              <a:buClr>
                <a:schemeClr val="accent1"/>
              </a:buClr>
              <a:buFont typeface="Arial" panose="020B0604020202020204" pitchFamily="34" charset="0"/>
              <a:buChar char="•"/>
              <a:defRPr/>
            </a:pPr>
            <a:endParaRPr lang="en-GB" sz="1300">
              <a:solidFill>
                <a:schemeClr val="tx1"/>
              </a:solidFill>
              <a:cs typeface="Calibri" panose="020F0502020204030204" pitchFamily="34" charset="0"/>
            </a:endParaRPr>
          </a:p>
          <a:p>
            <a:pPr marL="285750" indent="-285750" defTabSz="914377">
              <a:buClr>
                <a:schemeClr val="accent1"/>
              </a:buClr>
              <a:buFont typeface="Arial" panose="020B0604020202020204" pitchFamily="34" charset="0"/>
              <a:buChar char="•"/>
              <a:defRPr/>
            </a:pPr>
            <a:endParaRPr lang="en-GB" sz="1300">
              <a:solidFill>
                <a:schemeClr val="tx1"/>
              </a:solidFill>
              <a:cs typeface="Calibri" panose="020F0502020204030204" pitchFamily="34" charset="0"/>
            </a:endParaRPr>
          </a:p>
          <a:p>
            <a:pPr marL="285750" indent="-285750" defTabSz="914377">
              <a:buClr>
                <a:schemeClr val="accent1"/>
              </a:buClr>
              <a:buFont typeface="Arial" panose="020B0604020202020204" pitchFamily="34" charset="0"/>
              <a:buChar char="•"/>
              <a:defRPr/>
            </a:pPr>
            <a:endParaRPr lang="en-GB" sz="1300">
              <a:solidFill>
                <a:schemeClr val="tx1"/>
              </a:solidFill>
              <a:cs typeface="Calibri" panose="020F0502020204030204" pitchFamily="34" charset="0"/>
            </a:endParaRPr>
          </a:p>
          <a:p>
            <a:pPr marL="285750" indent="-285750" defTabSz="914377">
              <a:buClr>
                <a:schemeClr val="accent1"/>
              </a:buClr>
              <a:buFont typeface="Arial" panose="020B0604020202020204" pitchFamily="34" charset="0"/>
              <a:buChar char="•"/>
              <a:defRPr/>
            </a:pPr>
            <a:endParaRPr lang="en-GB" sz="1300">
              <a:solidFill>
                <a:schemeClr val="tx1"/>
              </a:solidFill>
              <a:cs typeface="Calibri" panose="020F0502020204030204" pitchFamily="34" charset="0"/>
            </a:endParaRPr>
          </a:p>
        </p:txBody>
      </p:sp>
      <p:pic>
        <p:nvPicPr>
          <p:cNvPr id="7" name="Picture 6">
            <a:extLst>
              <a:ext uri="{FF2B5EF4-FFF2-40B4-BE49-F238E27FC236}">
                <a16:creationId xmlns:a16="http://schemas.microsoft.com/office/drawing/2014/main" id="{5571F405-22B3-3AF6-8AA4-A3876636EA9F}"/>
              </a:ext>
            </a:extLst>
          </p:cNvPr>
          <p:cNvPicPr>
            <a:picLocks noChangeAspect="1"/>
          </p:cNvPicPr>
          <p:nvPr/>
        </p:nvPicPr>
        <p:blipFill>
          <a:blip r:embed="rId5"/>
          <a:stretch>
            <a:fillRect/>
          </a:stretch>
        </p:blipFill>
        <p:spPr>
          <a:xfrm>
            <a:off x="358903" y="5217213"/>
            <a:ext cx="1504025" cy="1504025"/>
          </a:xfrm>
          <a:prstGeom prst="rect">
            <a:avLst/>
          </a:prstGeom>
        </p:spPr>
      </p:pic>
      <p:pic>
        <p:nvPicPr>
          <p:cNvPr id="9" name="Picture 8">
            <a:extLst>
              <a:ext uri="{FF2B5EF4-FFF2-40B4-BE49-F238E27FC236}">
                <a16:creationId xmlns:a16="http://schemas.microsoft.com/office/drawing/2014/main" id="{C308CF7A-DBB7-83F9-02CB-6CB18747ED7F}"/>
              </a:ext>
            </a:extLst>
          </p:cNvPr>
          <p:cNvPicPr>
            <a:picLocks noChangeAspect="1"/>
          </p:cNvPicPr>
          <p:nvPr/>
        </p:nvPicPr>
        <p:blipFill>
          <a:blip r:embed="rId6"/>
          <a:stretch>
            <a:fillRect/>
          </a:stretch>
        </p:blipFill>
        <p:spPr>
          <a:xfrm>
            <a:off x="4652588" y="2744142"/>
            <a:ext cx="1443600" cy="1443600"/>
          </a:xfrm>
          <a:prstGeom prst="rect">
            <a:avLst/>
          </a:prstGeom>
        </p:spPr>
      </p:pic>
      <p:pic>
        <p:nvPicPr>
          <p:cNvPr id="14" name="Picture 13">
            <a:extLst>
              <a:ext uri="{FF2B5EF4-FFF2-40B4-BE49-F238E27FC236}">
                <a16:creationId xmlns:a16="http://schemas.microsoft.com/office/drawing/2014/main" id="{85581A55-A1E3-0BAC-4B51-DB625733D5E9}"/>
              </a:ext>
            </a:extLst>
          </p:cNvPr>
          <p:cNvPicPr>
            <a:picLocks noChangeAspect="1"/>
          </p:cNvPicPr>
          <p:nvPr/>
        </p:nvPicPr>
        <p:blipFill>
          <a:blip r:embed="rId7"/>
          <a:stretch>
            <a:fillRect/>
          </a:stretch>
        </p:blipFill>
        <p:spPr>
          <a:xfrm>
            <a:off x="10365093" y="4939732"/>
            <a:ext cx="1602000" cy="1602000"/>
          </a:xfrm>
          <a:prstGeom prst="rect">
            <a:avLst/>
          </a:prstGeom>
        </p:spPr>
      </p:pic>
      <p:pic>
        <p:nvPicPr>
          <p:cNvPr id="15" name="Picture 14">
            <a:extLst>
              <a:ext uri="{FF2B5EF4-FFF2-40B4-BE49-F238E27FC236}">
                <a16:creationId xmlns:a16="http://schemas.microsoft.com/office/drawing/2014/main" id="{553018E6-192A-5A72-5CC3-1A82E27B462F}"/>
              </a:ext>
            </a:extLst>
          </p:cNvPr>
          <p:cNvPicPr>
            <a:picLocks noChangeAspect="1"/>
          </p:cNvPicPr>
          <p:nvPr/>
        </p:nvPicPr>
        <p:blipFill>
          <a:blip r:embed="rId8"/>
          <a:stretch>
            <a:fillRect/>
          </a:stretch>
        </p:blipFill>
        <p:spPr>
          <a:xfrm>
            <a:off x="4523203" y="1118648"/>
            <a:ext cx="1653988" cy="1601999"/>
          </a:xfrm>
          <a:prstGeom prst="rect">
            <a:avLst/>
          </a:prstGeom>
        </p:spPr>
      </p:pic>
      <p:sp>
        <p:nvSpPr>
          <p:cNvPr id="18" name="TextBox 17">
            <a:extLst>
              <a:ext uri="{FF2B5EF4-FFF2-40B4-BE49-F238E27FC236}">
                <a16:creationId xmlns:a16="http://schemas.microsoft.com/office/drawing/2014/main" id="{4E26058A-69D7-2438-24DC-A1B5F2DA6B78}"/>
              </a:ext>
            </a:extLst>
          </p:cNvPr>
          <p:cNvSpPr txBox="1"/>
          <p:nvPr/>
        </p:nvSpPr>
        <p:spPr>
          <a:xfrm>
            <a:off x="6188541" y="5063188"/>
            <a:ext cx="4233069" cy="1384995"/>
          </a:xfrm>
          <a:prstGeom prst="rect">
            <a:avLst/>
          </a:prstGeom>
          <a:noFill/>
        </p:spPr>
        <p:txBody>
          <a:bodyPr wrap="square">
            <a:spAutoFit/>
          </a:bodyPr>
          <a:lstStyle/>
          <a:p>
            <a:pPr marL="292100" marR="0" lvl="0" indent="-292100" algn="l" defTabSz="457189" rtl="0" eaLnBrk="1" fontAlgn="auto" latinLnBrk="0" hangingPunct="1">
              <a:lnSpc>
                <a:spcPct val="100000"/>
              </a:lnSpc>
              <a:spcBef>
                <a:spcPts val="0"/>
              </a:spcBef>
              <a:spcAft>
                <a:spcPts val="0"/>
              </a:spcAft>
              <a:buClr>
                <a:srgbClr val="5C2684"/>
              </a:buClr>
              <a:buSzTx/>
              <a:buFont typeface="Arial" panose="020B0604020202020204" pitchFamily="34" charset="0"/>
              <a:buChar char="•"/>
              <a:tabLst/>
              <a:defRPr/>
            </a:pPr>
            <a:r>
              <a:rPr kumimoji="0" lang="en-GB" sz="1400" b="0" i="0" u="none" strike="noStrike" kern="1200" cap="none" spc="0" normalizeH="0" baseline="0" noProof="0">
                <a:ln>
                  <a:noFill/>
                </a:ln>
                <a:solidFill>
                  <a:srgbClr val="000000"/>
                </a:solidFill>
                <a:effectLst/>
                <a:uLnTx/>
                <a:uFillTx/>
                <a:latin typeface="Franklin Gothic Book"/>
                <a:ea typeface="Times New Roman" panose="02020603050405020304" pitchFamily="18" charset="0"/>
                <a:cs typeface="Times New Roman" panose="02020603050405020304" pitchFamily="18" charset="0"/>
              </a:rPr>
              <a:t>The challenges of balancing childcare, paid work and caring responsibilities with the stresses and uncertainties of the pandemic have been truly problematic for many women and have undoubtedly affected their health.</a:t>
            </a:r>
            <a:endParaRPr kumimoji="0" lang="en-GB" sz="1400" b="0" i="0" u="none" strike="noStrike" kern="1200" cap="none" spc="0" normalizeH="0" baseline="0" noProof="0">
              <a:ln>
                <a:noFill/>
              </a:ln>
              <a:solidFill>
                <a:srgbClr val="000000"/>
              </a:solidFill>
              <a:effectLst/>
              <a:uLnTx/>
              <a:uFillTx/>
              <a:latin typeface="Franklin Gothic Book"/>
              <a:ea typeface="Calibri" panose="020F0502020204030204" pitchFamily="34" charset="0"/>
              <a:cs typeface="Times New Roman" panose="02020603050405020304" pitchFamily="18" charset="0"/>
            </a:endParaRPr>
          </a:p>
          <a:p>
            <a:pPr marL="285750" marR="0" lvl="0" indent="-285750" algn="l" defTabSz="457189" rtl="0" eaLnBrk="1" fontAlgn="auto" latinLnBrk="0" hangingPunct="1">
              <a:lnSpc>
                <a:spcPct val="100000"/>
              </a:lnSpc>
              <a:spcBef>
                <a:spcPts val="0"/>
              </a:spcBef>
              <a:spcAft>
                <a:spcPts val="0"/>
              </a:spcAft>
              <a:buClr>
                <a:srgbClr val="5C2684"/>
              </a:buClr>
              <a:buSzTx/>
              <a:buFont typeface="Arial" panose="020B0604020202020204" pitchFamily="34" charset="0"/>
              <a:buChar char="•"/>
              <a:tabLst/>
              <a:defRPr/>
            </a:pPr>
            <a:endParaRPr kumimoji="0" lang="en-GB" sz="1400" b="0" i="0" u="none" strike="noStrike" kern="1200" cap="none" spc="0" normalizeH="0" baseline="0" noProof="0">
              <a:ln>
                <a:noFill/>
              </a:ln>
              <a:solidFill>
                <a:srgbClr val="000000"/>
              </a:solidFill>
              <a:effectLst/>
              <a:uLnTx/>
              <a:uFillTx/>
              <a:latin typeface="Franklin Gothic Book"/>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903531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C596219-713D-222C-7EEB-C1F6E6039ED1}"/>
              </a:ext>
            </a:extLst>
          </p:cNvPr>
          <p:cNvSpPr txBox="1"/>
          <p:nvPr/>
        </p:nvSpPr>
        <p:spPr>
          <a:xfrm>
            <a:off x="434135" y="1085831"/>
            <a:ext cx="6606183" cy="954107"/>
          </a:xfrm>
          <a:prstGeom prst="rect">
            <a:avLst/>
          </a:prstGeom>
          <a:noFill/>
          <a:ln w="28575">
            <a:noFill/>
          </a:ln>
        </p:spPr>
        <p:txBody>
          <a:bodyPr wrap="square" rtlCol="0">
            <a:spAutoFit/>
          </a:bodyPr>
          <a:lstStyle/>
          <a:p>
            <a:pPr defTabSz="1219140" fontAlgn="base">
              <a:buClr>
                <a:schemeClr val="accent1"/>
              </a:buClr>
              <a:defRPr/>
            </a:pPr>
            <a:r>
              <a:rPr lang="en-GB" sz="1400" b="1">
                <a:solidFill>
                  <a:schemeClr val="accent1"/>
                </a:solidFill>
                <a:cs typeface="Calibri" panose="020F0502020204030204" pitchFamily="34" charset="0"/>
              </a:rPr>
              <a:t>How we are Responding</a:t>
            </a:r>
            <a:endParaRPr lang="en-GB" sz="1300" b="1">
              <a:solidFill>
                <a:schemeClr val="accent1"/>
              </a:solidFill>
              <a:cs typeface="Calibri" panose="020F0502020204030204" pitchFamily="34" charset="0"/>
            </a:endParaRPr>
          </a:p>
          <a:p>
            <a:pPr marL="285750" indent="-285750" defTabSz="1219140" fontAlgn="base">
              <a:buClr>
                <a:schemeClr val="accent1"/>
              </a:buClr>
              <a:buFont typeface="Arial" panose="020B0604020202020204" pitchFamily="34" charset="0"/>
              <a:buChar char="•"/>
              <a:defRPr/>
            </a:pPr>
            <a:r>
              <a:rPr lang="en-GB" sz="1400">
                <a:cs typeface="Calibri" panose="020F0502020204030204" pitchFamily="34" charset="0"/>
              </a:rPr>
              <a:t>The National Women’s Health Strategy (2022) six-point long term plan for transformational change highlights the need to address disparities and the importance of better </a:t>
            </a:r>
            <a:r>
              <a:rPr lang="en-GB" sz="1400" b="1">
                <a:cs typeface="Calibri" panose="020F0502020204030204" pitchFamily="34" charset="0"/>
              </a:rPr>
              <a:t>information and education. </a:t>
            </a:r>
          </a:p>
        </p:txBody>
      </p:sp>
      <p:sp>
        <p:nvSpPr>
          <p:cNvPr id="12" name="Title 1">
            <a:extLst>
              <a:ext uri="{FF2B5EF4-FFF2-40B4-BE49-F238E27FC236}">
                <a16:creationId xmlns:a16="http://schemas.microsoft.com/office/drawing/2014/main" id="{76999CF9-6126-435E-0C90-A68451E0C2E3}"/>
              </a:ext>
            </a:extLst>
          </p:cNvPr>
          <p:cNvSpPr>
            <a:spLocks noGrp="1"/>
          </p:cNvSpPr>
          <p:nvPr>
            <p:ph type="title"/>
          </p:nvPr>
        </p:nvSpPr>
        <p:spPr>
          <a:xfrm>
            <a:off x="396196" y="218874"/>
            <a:ext cx="10027964" cy="1026452"/>
          </a:xfrm>
        </p:spPr>
        <p:txBody>
          <a:bodyPr/>
          <a:lstStyle/>
          <a:p>
            <a:pPr marL="717550" indent="-717550"/>
            <a:r>
              <a:rPr lang="en-GB"/>
              <a:t>Local System Challenges - Equity and Equality Continued</a:t>
            </a:r>
          </a:p>
        </p:txBody>
      </p:sp>
      <p:sp>
        <p:nvSpPr>
          <p:cNvPr id="8" name="TextBox 7">
            <a:extLst>
              <a:ext uri="{FF2B5EF4-FFF2-40B4-BE49-F238E27FC236}">
                <a16:creationId xmlns:a16="http://schemas.microsoft.com/office/drawing/2014/main" id="{85CA9CDE-7703-1FB1-BF4A-19349697E386}"/>
              </a:ext>
            </a:extLst>
          </p:cNvPr>
          <p:cNvSpPr txBox="1"/>
          <p:nvPr/>
        </p:nvSpPr>
        <p:spPr>
          <a:xfrm>
            <a:off x="434135" y="2134274"/>
            <a:ext cx="3754699" cy="1600438"/>
          </a:xfrm>
          <a:prstGeom prst="rect">
            <a:avLst/>
          </a:prstGeom>
          <a:noFill/>
        </p:spPr>
        <p:txBody>
          <a:bodyPr wrap="square">
            <a:spAutoFit/>
          </a:bodyPr>
          <a:lstStyle/>
          <a:p>
            <a:pPr marL="285750" indent="-285750" defTabSz="1219140" fontAlgn="base">
              <a:buClr>
                <a:srgbClr val="5C2684"/>
              </a:buClr>
              <a:buFont typeface="Arial" panose="020B0604020202020204" pitchFamily="34" charset="0"/>
              <a:buChar char="•"/>
              <a:defRPr/>
            </a:pPr>
            <a:r>
              <a:rPr kumimoji="0" lang="en-GB" sz="1400" b="0" i="0" u="none" strike="noStrike" kern="1200" cap="none" spc="0" normalizeH="0" baseline="0" noProof="0" dirty="0">
                <a:ln>
                  <a:noFill/>
                </a:ln>
                <a:effectLst/>
                <a:uLnTx/>
                <a:uFillTx/>
                <a:latin typeface="Franklin Gothic Book"/>
                <a:ea typeface="Times New Roman" panose="02020603050405020304" pitchFamily="18" charset="0"/>
                <a:cs typeface="Calibri" panose="020F0502020204030204" pitchFamily="34" charset="0"/>
              </a:rPr>
              <a:t>In 2022</a:t>
            </a:r>
            <a:r>
              <a:rPr lang="en-GB" sz="1400" dirty="0">
                <a:latin typeface="Franklin Gothic Book"/>
                <a:ea typeface="Times New Roman" panose="02020603050405020304" pitchFamily="18" charset="0"/>
                <a:cs typeface="Calibri" panose="020F0502020204030204" pitchFamily="34" charset="0"/>
              </a:rPr>
              <a:t> </a:t>
            </a:r>
            <a:r>
              <a:rPr kumimoji="0" lang="en-GB" sz="1400" b="0" i="0" u="none" strike="noStrike" kern="1200" cap="none" spc="0" normalizeH="0" baseline="0" noProof="0" dirty="0">
                <a:ln>
                  <a:noFill/>
                </a:ln>
                <a:effectLst/>
                <a:uLnTx/>
                <a:uFillTx/>
                <a:latin typeface="Franklin Gothic Book"/>
                <a:ea typeface="Times New Roman" panose="02020603050405020304" pitchFamily="18" charset="0"/>
                <a:cs typeface="Calibri" panose="020F0502020204030204" pitchFamily="34" charset="0"/>
              </a:rPr>
              <a:t>we developed </a:t>
            </a:r>
            <a:r>
              <a:rPr lang="en-GB" sz="1400" dirty="0">
                <a:latin typeface="Franklin Gothic Book"/>
                <a:ea typeface="Times New Roman" panose="02020603050405020304" pitchFamily="18" charset="0"/>
                <a:cs typeface="Calibri" panose="020F0502020204030204" pitchFamily="34" charset="0"/>
              </a:rPr>
              <a:t>our</a:t>
            </a:r>
            <a:r>
              <a:rPr kumimoji="0" lang="en-GB" sz="1400" b="0" i="0" u="none" strike="noStrike" kern="1200" cap="none" spc="0" normalizeH="0" baseline="0" noProof="0" dirty="0">
                <a:ln>
                  <a:noFill/>
                </a:ln>
                <a:effectLst/>
                <a:uLnTx/>
                <a:uFillTx/>
                <a:latin typeface="Franklin Gothic Book"/>
                <a:ea typeface="Times New Roman" panose="02020603050405020304" pitchFamily="18" charset="0"/>
                <a:cs typeface="Calibri" panose="020F0502020204030204" pitchFamily="34" charset="0"/>
              </a:rPr>
              <a:t> local Equity and Equality plan (which includes a focus on reducing teenage conceptions).</a:t>
            </a:r>
          </a:p>
          <a:p>
            <a:pPr marL="285750" marR="0" lvl="0" indent="-285750" algn="l" defTabSz="1219140" rtl="0" eaLnBrk="1" fontAlgn="base" latinLnBrk="0" hangingPunct="1">
              <a:lnSpc>
                <a:spcPct val="100000"/>
              </a:lnSpc>
              <a:spcBef>
                <a:spcPts val="0"/>
              </a:spcBef>
              <a:spcAft>
                <a:spcPts val="0"/>
              </a:spcAft>
              <a:buClr>
                <a:srgbClr val="5C2684"/>
              </a:buClr>
              <a:buSzTx/>
              <a:buFont typeface="Arial" panose="020B0604020202020204" pitchFamily="34" charset="0"/>
              <a:buChar char="•"/>
              <a:tabLst/>
              <a:defRPr/>
            </a:pPr>
            <a:endParaRPr kumimoji="0" lang="en-GB" sz="1400" b="0" i="0" u="none" strike="noStrike" kern="1200" cap="none" spc="0" normalizeH="0" baseline="0" noProof="0" dirty="0">
              <a:ln>
                <a:noFill/>
              </a:ln>
              <a:effectLst/>
              <a:uLnTx/>
              <a:uFillTx/>
              <a:latin typeface="Franklin Gothic Book"/>
              <a:ea typeface="Times New Roman" panose="02020603050405020304" pitchFamily="18" charset="0"/>
              <a:cs typeface="Calibri" panose="020F0502020204030204" pitchFamily="34" charset="0"/>
            </a:endParaRPr>
          </a:p>
          <a:p>
            <a:pPr marL="285750" marR="0" lvl="0" indent="-285750" algn="l" defTabSz="1219140" rtl="0" eaLnBrk="1" fontAlgn="base" latinLnBrk="0" hangingPunct="1">
              <a:lnSpc>
                <a:spcPct val="100000"/>
              </a:lnSpc>
              <a:spcBef>
                <a:spcPts val="0"/>
              </a:spcBef>
              <a:spcAft>
                <a:spcPts val="0"/>
              </a:spcAft>
              <a:buClr>
                <a:srgbClr val="5C2684"/>
              </a:buClr>
              <a:buSzTx/>
              <a:buFont typeface="Arial" panose="020B0604020202020204" pitchFamily="34" charset="0"/>
              <a:buChar char="•"/>
              <a:tabLst/>
              <a:defRPr/>
            </a:pPr>
            <a:r>
              <a:rPr kumimoji="0" lang="en-GB" sz="1400" b="0" i="0" u="none" strike="noStrike" kern="1200" cap="none" spc="0" normalizeH="0" baseline="0" noProof="0" dirty="0">
                <a:ln>
                  <a:noFill/>
                </a:ln>
                <a:effectLst/>
                <a:uLnTx/>
                <a:uFillTx/>
                <a:latin typeface="Franklin Gothic Book"/>
                <a:ea typeface="Times New Roman" panose="02020603050405020304" pitchFamily="18" charset="0"/>
                <a:cs typeface="Calibri" panose="020F0502020204030204" pitchFamily="34" charset="0"/>
              </a:rPr>
              <a:t>This was driven by local data showing a prevalence in identified areas of social deprivation areas across C&amp;M.</a:t>
            </a:r>
          </a:p>
        </p:txBody>
      </p:sp>
      <p:pic>
        <p:nvPicPr>
          <p:cNvPr id="10" name="Picture 9">
            <a:extLst>
              <a:ext uri="{FF2B5EF4-FFF2-40B4-BE49-F238E27FC236}">
                <a16:creationId xmlns:a16="http://schemas.microsoft.com/office/drawing/2014/main" id="{07865B2F-9030-6E8E-AF5D-44261CAA687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18069" y="2072240"/>
            <a:ext cx="2207554" cy="3006728"/>
          </a:xfrm>
          <a:prstGeom prst="rect">
            <a:avLst/>
          </a:prstGeom>
        </p:spPr>
      </p:pic>
      <p:sp>
        <p:nvSpPr>
          <p:cNvPr id="11" name="TextBox 10">
            <a:extLst>
              <a:ext uri="{FF2B5EF4-FFF2-40B4-BE49-F238E27FC236}">
                <a16:creationId xmlns:a16="http://schemas.microsoft.com/office/drawing/2014/main" id="{F5A9C02F-7772-FBFE-05F6-6BC78F24F501}"/>
              </a:ext>
            </a:extLst>
          </p:cNvPr>
          <p:cNvSpPr txBox="1"/>
          <p:nvPr/>
        </p:nvSpPr>
        <p:spPr>
          <a:xfrm>
            <a:off x="7200821" y="1098889"/>
            <a:ext cx="4561857" cy="4997778"/>
          </a:xfrm>
          <a:prstGeom prst="rect">
            <a:avLst/>
          </a:prstGeom>
          <a:solidFill>
            <a:schemeClr val="accent1">
              <a:lumMod val="20000"/>
              <a:lumOff val="80000"/>
            </a:schemeClr>
          </a:solidFill>
        </p:spPr>
        <p:txBody>
          <a:bodyPr wrap="square">
            <a:spAutoFit/>
          </a:bodyPr>
          <a:lstStyle/>
          <a:p>
            <a:pPr fontAlgn="base">
              <a:lnSpc>
                <a:spcPct val="90000"/>
              </a:lnSpc>
              <a:spcAft>
                <a:spcPts val="1333"/>
              </a:spcAft>
              <a:buClr>
                <a:schemeClr val="accent1"/>
              </a:buClr>
            </a:pPr>
            <a:r>
              <a:rPr lang="en-US" sz="1400"/>
              <a:t>The clinical areas of focus which require accelerated improvement are:-</a:t>
            </a:r>
          </a:p>
          <a:p>
            <a:pPr marL="400050" indent="-400050" fontAlgn="base">
              <a:lnSpc>
                <a:spcPct val="90000"/>
              </a:lnSpc>
              <a:spcAft>
                <a:spcPts val="1333"/>
              </a:spcAft>
              <a:buClr>
                <a:schemeClr val="accent1"/>
              </a:buClr>
              <a:buFont typeface="+mj-lt"/>
              <a:buAutoNum type="arabicParenR"/>
            </a:pPr>
            <a:r>
              <a:rPr lang="en-US" sz="1400" b="1" i="1">
                <a:solidFill>
                  <a:schemeClr val="accent1"/>
                </a:solidFill>
                <a:latin typeface="Franklin Gothic Demi" panose="020B0603020102020204" pitchFamily="34" charset="0"/>
              </a:rPr>
              <a:t>Severe Mental illness </a:t>
            </a:r>
            <a:r>
              <a:rPr lang="en-US" sz="1400"/>
              <a:t>– ensure annual health checks for 60% of those living with severe mental illness.  This sits as part of the wider Mental Health </a:t>
            </a:r>
            <a:r>
              <a:rPr lang="en-US" sz="1400" err="1"/>
              <a:t>programme</a:t>
            </a:r>
            <a:r>
              <a:rPr lang="en-US" sz="1400"/>
              <a:t> of work.  </a:t>
            </a:r>
          </a:p>
          <a:p>
            <a:pPr marL="400050" indent="-400050" fontAlgn="base">
              <a:lnSpc>
                <a:spcPct val="90000"/>
              </a:lnSpc>
              <a:spcAft>
                <a:spcPts val="1333"/>
              </a:spcAft>
              <a:buClr>
                <a:schemeClr val="accent1"/>
              </a:buClr>
              <a:buFont typeface="+mj-lt"/>
              <a:buAutoNum type="arabicParenR"/>
            </a:pPr>
            <a:r>
              <a:rPr lang="en-US" sz="1400" b="1" i="1">
                <a:solidFill>
                  <a:schemeClr val="accent1"/>
                </a:solidFill>
                <a:latin typeface="Franklin Gothic Demi" panose="020B0603020102020204" pitchFamily="34" charset="0"/>
              </a:rPr>
              <a:t>Chronic Respiratory Disease </a:t>
            </a:r>
            <a:r>
              <a:rPr lang="en-US" sz="1400"/>
              <a:t>– linking with the Cheshire and Merseyside Respiratory Network to address a number of key priorities including efforts to reduce maternal smoking.</a:t>
            </a:r>
          </a:p>
          <a:p>
            <a:pPr marL="400050" indent="-400050" fontAlgn="base">
              <a:lnSpc>
                <a:spcPct val="90000"/>
              </a:lnSpc>
              <a:spcAft>
                <a:spcPts val="1333"/>
              </a:spcAft>
              <a:buClr>
                <a:schemeClr val="accent1"/>
              </a:buClr>
              <a:buFont typeface="+mj-lt"/>
              <a:buAutoNum type="arabicParenR"/>
            </a:pPr>
            <a:r>
              <a:rPr lang="en-US" sz="1400" b="1" i="1">
                <a:solidFill>
                  <a:schemeClr val="accent1"/>
                </a:solidFill>
                <a:latin typeface="Franklin Gothic Demi" panose="020B0603020102020204" pitchFamily="34" charset="0"/>
              </a:rPr>
              <a:t>Early Cancer diagnosis </a:t>
            </a:r>
            <a:r>
              <a:rPr lang="en-US" sz="1400"/>
              <a:t>– working collaboratively with the Cheshire and Merseyside Cancer Alliance to build on best practice and implement new initiatives to prevent cancer and reduce inequalities.</a:t>
            </a:r>
          </a:p>
          <a:p>
            <a:pPr marL="400050" indent="-400050" fontAlgn="base">
              <a:lnSpc>
                <a:spcPct val="90000"/>
              </a:lnSpc>
              <a:spcAft>
                <a:spcPts val="1333"/>
              </a:spcAft>
              <a:buClr>
                <a:schemeClr val="accent1"/>
              </a:buClr>
              <a:buFont typeface="+mj-lt"/>
              <a:buAutoNum type="arabicParenR"/>
            </a:pPr>
            <a:r>
              <a:rPr lang="en-US" sz="1400" b="1" i="1">
                <a:solidFill>
                  <a:schemeClr val="accent1"/>
                </a:solidFill>
                <a:latin typeface="Franklin Gothic Demi" panose="020B0603020102020204" pitchFamily="34" charset="0"/>
              </a:rPr>
              <a:t>Cardiovascular disease </a:t>
            </a:r>
            <a:r>
              <a:rPr lang="en-US" sz="1400"/>
              <a:t>– working collaboratively with the Cheshire and Merseyside Healthcare Partnership to support communities to have the best possible cardiovascular health.</a:t>
            </a:r>
          </a:p>
          <a:p>
            <a:pPr fontAlgn="base">
              <a:lnSpc>
                <a:spcPct val="90000"/>
              </a:lnSpc>
              <a:spcAft>
                <a:spcPts val="1333"/>
              </a:spcAft>
              <a:buClr>
                <a:schemeClr val="accent1"/>
              </a:buClr>
            </a:pPr>
            <a:r>
              <a:rPr lang="en-US" sz="1400"/>
              <a:t>In addition to the clinical focus areas above, we recognize that smoking impacts across all the above and throughout our population generally.</a:t>
            </a:r>
          </a:p>
        </p:txBody>
      </p:sp>
      <p:sp>
        <p:nvSpPr>
          <p:cNvPr id="2" name="TextBox 1">
            <a:extLst>
              <a:ext uri="{FF2B5EF4-FFF2-40B4-BE49-F238E27FC236}">
                <a16:creationId xmlns:a16="http://schemas.microsoft.com/office/drawing/2014/main" id="{925A2212-E673-EDAC-EFB0-124899585D8E}"/>
              </a:ext>
            </a:extLst>
          </p:cNvPr>
          <p:cNvSpPr txBox="1"/>
          <p:nvPr/>
        </p:nvSpPr>
        <p:spPr>
          <a:xfrm>
            <a:off x="396197" y="6259036"/>
            <a:ext cx="11307040" cy="523220"/>
          </a:xfrm>
          <a:prstGeom prst="rect">
            <a:avLst/>
          </a:prstGeom>
          <a:solidFill>
            <a:schemeClr val="accent1"/>
          </a:solidFill>
        </p:spPr>
        <p:txBody>
          <a:bodyPr wrap="square">
            <a:spAutoFit/>
          </a:bodyPr>
          <a:lstStyle/>
          <a:p>
            <a:pPr defTabSz="914377" fontAlgn="base"/>
            <a:r>
              <a:rPr lang="en-GB" sz="1400" i="1">
                <a:solidFill>
                  <a:schemeClr val="bg1"/>
                </a:solidFill>
                <a:ea typeface="Times New Roman" panose="02020603050405020304" pitchFamily="18" charset="0"/>
                <a:cs typeface="Times New Roman" panose="02020603050405020304" pitchFamily="18" charset="0"/>
              </a:rPr>
              <a:t>“Our health and care system only works if it works for everyone. It is not right that 51% of our population are disadvantaged in accessing the care they need, simply because of their sex.”  </a:t>
            </a:r>
            <a:r>
              <a:rPr lang="en-GB" sz="1400">
                <a:solidFill>
                  <a:schemeClr val="bg1"/>
                </a:solidFill>
                <a:ea typeface="Times New Roman" panose="02020603050405020304" pitchFamily="18" charset="0"/>
                <a:cs typeface="Times New Roman" panose="02020603050405020304" pitchFamily="18" charset="0"/>
              </a:rPr>
              <a:t>Steve Barclay, SoS for Health and Social Care</a:t>
            </a:r>
          </a:p>
        </p:txBody>
      </p:sp>
      <p:pic>
        <p:nvPicPr>
          <p:cNvPr id="4" name="Picture 3">
            <a:extLst>
              <a:ext uri="{FF2B5EF4-FFF2-40B4-BE49-F238E27FC236}">
                <a16:creationId xmlns:a16="http://schemas.microsoft.com/office/drawing/2014/main" id="{EC5D160E-AA0B-D7C7-BB5D-C6660D0FFED2}"/>
              </a:ext>
            </a:extLst>
          </p:cNvPr>
          <p:cNvPicPr>
            <a:picLocks noChangeAspect="1"/>
          </p:cNvPicPr>
          <p:nvPr/>
        </p:nvPicPr>
        <p:blipFill>
          <a:blip r:embed="rId4" cstate="email">
            <a:alphaModFix/>
            <a:extLst>
              <a:ext uri="{28A0092B-C50C-407E-A947-70E740481C1C}">
                <a14:useLocalDpi xmlns:a14="http://schemas.microsoft.com/office/drawing/2010/main"/>
              </a:ext>
            </a:extLst>
          </a:blip>
          <a:stretch>
            <a:fillRect/>
          </a:stretch>
        </p:blipFill>
        <p:spPr>
          <a:xfrm>
            <a:off x="519538" y="3845017"/>
            <a:ext cx="3969141" cy="2203200"/>
          </a:xfrm>
          <a:prstGeom prst="rect">
            <a:avLst/>
          </a:prstGeom>
        </p:spPr>
      </p:pic>
    </p:spTree>
    <p:extLst>
      <p:ext uri="{BB962C8B-B14F-4D97-AF65-F5344CB8AC3E}">
        <p14:creationId xmlns:p14="http://schemas.microsoft.com/office/powerpoint/2010/main" val="31699083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172B8-E50A-4C97-ACC3-32ACC344ECCA}"/>
              </a:ext>
            </a:extLst>
          </p:cNvPr>
          <p:cNvSpPr>
            <a:spLocks noGrp="1"/>
          </p:cNvSpPr>
          <p:nvPr>
            <p:ph type="title"/>
          </p:nvPr>
        </p:nvSpPr>
        <p:spPr>
          <a:xfrm>
            <a:off x="548596" y="341423"/>
            <a:ext cx="7682231" cy="607322"/>
          </a:xfrm>
        </p:spPr>
        <p:txBody>
          <a:bodyPr/>
          <a:lstStyle/>
          <a:p>
            <a:r>
              <a:rPr lang="en-GB"/>
              <a:t>Our Commitment</a:t>
            </a:r>
          </a:p>
        </p:txBody>
      </p:sp>
      <p:sp>
        <p:nvSpPr>
          <p:cNvPr id="8" name="TextBox 7">
            <a:extLst>
              <a:ext uri="{FF2B5EF4-FFF2-40B4-BE49-F238E27FC236}">
                <a16:creationId xmlns:a16="http://schemas.microsoft.com/office/drawing/2014/main" id="{6A5C52EB-2886-3C87-5848-4FFCD83BA554}"/>
              </a:ext>
            </a:extLst>
          </p:cNvPr>
          <p:cNvSpPr txBox="1"/>
          <p:nvPr/>
        </p:nvSpPr>
        <p:spPr>
          <a:xfrm>
            <a:off x="548596" y="4122964"/>
            <a:ext cx="7036025" cy="2246769"/>
          </a:xfrm>
          <a:prstGeom prst="rect">
            <a:avLst/>
          </a:prstGeom>
          <a:solidFill>
            <a:schemeClr val="accent1">
              <a:lumMod val="20000"/>
              <a:lumOff val="8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u="none" strike="noStrike" kern="1200" cap="none" spc="0" normalizeH="0" baseline="0" noProof="0" dirty="0">
                <a:ln>
                  <a:noFill/>
                </a:ln>
                <a:solidFill>
                  <a:srgbClr val="212121"/>
                </a:solidFill>
                <a:effectLst/>
                <a:uLnTx/>
                <a:uFillTx/>
                <a:ea typeface="+mn-ea"/>
                <a:cs typeface="+mn-cs"/>
              </a:rPr>
              <a:t>Our underpinning themes over the next 3 years take the above one step further by stating our intended outcomes as: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1" u="none" strike="noStrike" kern="1200" cap="none" spc="0" normalizeH="0" baseline="0" noProof="0" dirty="0">
              <a:ln>
                <a:noFill/>
              </a:ln>
              <a:solidFill>
                <a:srgbClr val="212121"/>
              </a:solidFill>
              <a:effectLst/>
              <a:uLnTx/>
              <a:uFillTx/>
              <a:ea typeface="+mn-ea"/>
              <a:cs typeface="+mn-cs"/>
            </a:endParaRPr>
          </a:p>
          <a:p>
            <a:pPr marL="223838" marR="0" lvl="0" indent="-223838" algn="l" defTabSz="914400" rtl="0" eaLnBrk="1" fontAlgn="auto" latinLnBrk="0" hangingPunct="1">
              <a:lnSpc>
                <a:spcPct val="100000"/>
              </a:lnSpc>
              <a:spcBef>
                <a:spcPts val="0"/>
              </a:spcBef>
              <a:spcAft>
                <a:spcPts val="0"/>
              </a:spcAft>
              <a:buClrTx/>
              <a:buSzTx/>
              <a:buFontTx/>
              <a:buAutoNum type="arabicPeriod"/>
              <a:tabLst/>
              <a:defRPr/>
            </a:pPr>
            <a:r>
              <a:rPr kumimoji="0" lang="en-GB" sz="1400" b="1" i="1" u="none" strike="noStrike" kern="1200" cap="none" spc="0" normalizeH="0" baseline="0" noProof="0" dirty="0">
                <a:ln>
                  <a:noFill/>
                </a:ln>
                <a:solidFill>
                  <a:srgbClr val="5C2684"/>
                </a:solidFill>
                <a:effectLst/>
                <a:uLnTx/>
                <a:uFillTx/>
                <a:ea typeface="+mn-ea"/>
                <a:cs typeface="+mn-cs"/>
              </a:rPr>
              <a:t>Ensure what we do is Informed and underpinned by women’s voices</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kumimoji="0" lang="en-GB" sz="1400" b="1" i="1" u="none" strike="noStrike" kern="1200" cap="none" spc="0" normalizeH="0" baseline="0" noProof="0" dirty="0">
              <a:ln>
                <a:noFill/>
              </a:ln>
              <a:solidFill>
                <a:srgbClr val="5C2684"/>
              </a:solidFill>
              <a:effectLst/>
              <a:uLnTx/>
              <a:uFillTx/>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1" u="none" strike="noStrike" kern="1200" cap="none" spc="0" normalizeH="0" baseline="0" noProof="0" dirty="0">
                <a:ln>
                  <a:noFill/>
                </a:ln>
                <a:solidFill>
                  <a:srgbClr val="5C2684"/>
                </a:solidFill>
                <a:effectLst/>
                <a:uLnTx/>
                <a:uFillTx/>
                <a:ea typeface="+mn-ea"/>
                <a:cs typeface="+mn-cs"/>
              </a:rPr>
              <a:t>2. Increase and widening access to screening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1" i="1" u="none" strike="noStrike" kern="1200" cap="none" spc="0" normalizeH="0" baseline="0" noProof="0" dirty="0">
              <a:ln>
                <a:noFill/>
              </a:ln>
              <a:solidFill>
                <a:srgbClr val="5C2684"/>
              </a:solidFill>
              <a:effectLst/>
              <a:uLnTx/>
              <a:uFillTx/>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1" u="none" strike="noStrike" kern="1200" cap="none" spc="0" normalizeH="0" baseline="0" noProof="0" dirty="0">
                <a:ln>
                  <a:noFill/>
                </a:ln>
                <a:solidFill>
                  <a:srgbClr val="5C2684"/>
                </a:solidFill>
                <a:effectLst/>
                <a:uLnTx/>
                <a:uFillTx/>
                <a:ea typeface="+mn-ea"/>
                <a:cs typeface="+mn-cs"/>
              </a:rPr>
              <a:t>3. Improve access and reduce delays in diagnosis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1" i="1" u="none" strike="noStrike" kern="1200" cap="none" spc="0" normalizeH="0" baseline="0" noProof="0" dirty="0">
              <a:ln>
                <a:noFill/>
              </a:ln>
              <a:solidFill>
                <a:srgbClr val="5C2684"/>
              </a:solidFill>
              <a:effectLst/>
              <a:uLnTx/>
              <a:uFillTx/>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1" u="none" strike="noStrike" kern="1200" cap="none" spc="0" normalizeH="0" baseline="0" noProof="0" dirty="0">
                <a:ln>
                  <a:noFill/>
                </a:ln>
                <a:solidFill>
                  <a:srgbClr val="5C2684"/>
                </a:solidFill>
                <a:effectLst/>
                <a:uLnTx/>
                <a:uFillTx/>
                <a:ea typeface="+mn-ea"/>
                <a:cs typeface="+mn-cs"/>
              </a:rPr>
              <a:t>4. Deliver a better and more holistic management of conditions</a:t>
            </a:r>
            <a:endParaRPr kumimoji="0" lang="en-GB" sz="1400" b="1" i="0" u="none" strike="noStrike" kern="1200" cap="none" spc="0" normalizeH="0" baseline="0" noProof="0" dirty="0">
              <a:ln>
                <a:noFill/>
              </a:ln>
              <a:solidFill>
                <a:srgbClr val="5C2684"/>
              </a:solidFill>
              <a:effectLst/>
              <a:uLnTx/>
              <a:uFillTx/>
              <a:ea typeface="+mn-ea"/>
              <a:cs typeface="+mn-cs"/>
            </a:endParaRPr>
          </a:p>
        </p:txBody>
      </p:sp>
      <p:sp>
        <p:nvSpPr>
          <p:cNvPr id="11" name="Content Placeholder 6">
            <a:extLst>
              <a:ext uri="{FF2B5EF4-FFF2-40B4-BE49-F238E27FC236}">
                <a16:creationId xmlns:a16="http://schemas.microsoft.com/office/drawing/2014/main" id="{2DCD487D-42DE-CD51-2684-3B6B13B8A42B}"/>
              </a:ext>
            </a:extLst>
          </p:cNvPr>
          <p:cNvSpPr txBox="1">
            <a:spLocks/>
          </p:cNvSpPr>
          <p:nvPr/>
        </p:nvSpPr>
        <p:spPr>
          <a:xfrm>
            <a:off x="446734" y="943431"/>
            <a:ext cx="7219530" cy="248556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eaLnBrk="1" hangingPunct="1">
              <a:lnSpc>
                <a:spcPct val="100000"/>
              </a:lnSpc>
              <a:spcBef>
                <a:spcPts val="0"/>
              </a:spcBef>
              <a:spcAft>
                <a:spcPts val="0"/>
              </a:spcAft>
              <a:buClr>
                <a:schemeClr val="dk2"/>
              </a:buClr>
              <a:buSzPts val="1800"/>
              <a:buFont typeface="Arial" panose="020B0604020202020204" pitchFamily="34" charset="0"/>
              <a:buChar char="●"/>
              <a:defRPr sz="1800" b="0" i="0" u="none" strike="noStrike" cap="none">
                <a:solidFill>
                  <a:schemeClr val="dk2"/>
                </a:solidFill>
                <a:latin typeface="Arial"/>
                <a:ea typeface="Arial"/>
                <a:cs typeface="Arial"/>
                <a:sym typeface="Arial"/>
              </a:defRPr>
            </a:lvl1pPr>
            <a:lvl2pPr marL="914400" marR="0" lvl="1" indent="-317500" algn="l" rtl="0" eaLnBrk="1" hangingPunct="1">
              <a:lnSpc>
                <a:spcPct val="100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2pPr>
            <a:lvl3pPr marL="1371600" marR="0" lvl="2" indent="-317500" algn="l" rtl="0" eaLnBrk="1" hangingPunct="1">
              <a:lnSpc>
                <a:spcPct val="100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3pPr>
            <a:lvl4pPr marL="1828800" marR="0" lvl="3" indent="-317500" algn="l" rtl="0" eaLnBrk="1" hangingPunct="1">
              <a:lnSpc>
                <a:spcPct val="100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4pPr>
            <a:lvl5pPr marL="2286000" marR="0" lvl="4" indent="-317500" algn="l" rtl="0" eaLnBrk="1" hangingPunct="1">
              <a:lnSpc>
                <a:spcPct val="100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5pPr>
            <a:lvl6pPr marL="2743200" marR="0" lvl="5" indent="-317500" algn="l" rtl="0" eaLnBrk="1" hangingPunct="1">
              <a:lnSpc>
                <a:spcPct val="115000"/>
              </a:lnSpc>
              <a:spcBef>
                <a:spcPts val="160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6pPr>
            <a:lvl7pPr marL="3200400" marR="0" lvl="6" indent="-317500" algn="l" rtl="0" eaLnBrk="1" hangingPunct="1">
              <a:lnSpc>
                <a:spcPct val="115000"/>
              </a:lnSpc>
              <a:spcBef>
                <a:spcPts val="160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7pPr>
            <a:lvl8pPr marL="3657600" marR="0" lvl="7" indent="-317500" algn="l" rtl="0" eaLnBrk="1" hangingPunct="1">
              <a:lnSpc>
                <a:spcPct val="115000"/>
              </a:lnSpc>
              <a:spcBef>
                <a:spcPts val="160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8pPr>
            <a:lvl9pPr marL="4114800" marR="0" lvl="8" indent="-317500" algn="l" rtl="0" eaLnBrk="1" hangingPunct="1">
              <a:lnSpc>
                <a:spcPct val="115000"/>
              </a:lnSpc>
              <a:spcBef>
                <a:spcPts val="1600"/>
              </a:spcBef>
              <a:spcAft>
                <a:spcPts val="1600"/>
              </a:spcAft>
              <a:buClr>
                <a:schemeClr val="dk2"/>
              </a:buClr>
              <a:buSzPts val="1400"/>
              <a:buFont typeface="Arial"/>
              <a:buChar char="■"/>
              <a:defRPr sz="1867" b="0" i="0" u="none" strike="noStrike" cap="none">
                <a:solidFill>
                  <a:schemeClr val="dk2"/>
                </a:solidFill>
                <a:latin typeface="Arial"/>
                <a:ea typeface="Arial"/>
                <a:cs typeface="Arial"/>
                <a:sym typeface="Arial"/>
              </a:defRPr>
            </a:lvl9pPr>
          </a:lstStyle>
          <a:p>
            <a:pPr marL="114300" marR="0" lvl="0" indent="0" algn="l" defTabSz="914400" rtl="0" eaLnBrk="1" fontAlgn="auto" latinLnBrk="0" hangingPunct="1">
              <a:lnSpc>
                <a:spcPct val="100000"/>
              </a:lnSpc>
              <a:spcBef>
                <a:spcPts val="0"/>
              </a:spcBef>
              <a:spcAft>
                <a:spcPts val="0"/>
              </a:spcAft>
              <a:buClr>
                <a:srgbClr val="5C2684"/>
              </a:buClr>
              <a:buSzPts val="1800"/>
              <a:buFont typeface="Arial" panose="020B0604020202020204" pitchFamily="34" charset="0"/>
              <a:buNone/>
              <a:tabLst/>
              <a:defRPr/>
            </a:pPr>
            <a:r>
              <a:rPr kumimoji="0" lang="en-US" sz="1400" b="0" i="0" u="none" strike="noStrike" kern="0" cap="none" spc="0" normalizeH="0" baseline="0" noProof="0" dirty="0">
                <a:ln>
                  <a:noFill/>
                </a:ln>
                <a:solidFill>
                  <a:srgbClr val="000000"/>
                </a:solidFill>
                <a:effectLst/>
                <a:uLnTx/>
                <a:uFillTx/>
                <a:latin typeface="Franklin Gothic Book"/>
                <a:ea typeface="Calibri" panose="020F0502020204030204" pitchFamily="34" charset="0"/>
                <a:cs typeface="Times New Roman" panose="02020603050405020304" pitchFamily="18" charset="0"/>
                <a:sym typeface="Arial"/>
              </a:rPr>
              <a:t>Our cross-cutting principles and themes build on those articulated in the National Women’s Health Strategy:</a:t>
            </a:r>
          </a:p>
          <a:p>
            <a:pPr marL="514350" marR="0" lvl="0" indent="-400050" algn="l" defTabSz="914400" rtl="0" eaLnBrk="1" fontAlgn="auto" latinLnBrk="0" hangingPunct="1">
              <a:lnSpc>
                <a:spcPct val="100000"/>
              </a:lnSpc>
              <a:spcBef>
                <a:spcPts val="0"/>
              </a:spcBef>
              <a:spcAft>
                <a:spcPts val="0"/>
              </a:spcAft>
              <a:buClr>
                <a:srgbClr val="5C2684"/>
              </a:buClr>
              <a:buSzPct val="120000"/>
              <a:buFont typeface="Arial" panose="020B0604020202020204" pitchFamily="34" charset="0"/>
              <a:buAutoNum type="romanLcParenBoth"/>
              <a:tabLst/>
              <a:defRPr/>
            </a:pPr>
            <a:r>
              <a:rPr kumimoji="0" lang="en-US" sz="1400" b="0" i="0" u="none" strike="noStrike" kern="0" cap="none" spc="0" normalizeH="0" baseline="0" noProof="0" dirty="0">
                <a:ln>
                  <a:noFill/>
                </a:ln>
                <a:solidFill>
                  <a:srgbClr val="000000"/>
                </a:solidFill>
                <a:effectLst/>
                <a:uLnTx/>
                <a:uFillTx/>
                <a:latin typeface="Franklin Gothic Book"/>
                <a:ea typeface="Calibri" panose="020F0502020204030204" pitchFamily="34" charset="0"/>
                <a:cs typeface="Times New Roman" panose="02020603050405020304" pitchFamily="18" charset="0"/>
                <a:sym typeface="Arial"/>
              </a:rPr>
              <a:t>boosted health outcomes for all women and girls, and </a:t>
            </a:r>
          </a:p>
          <a:p>
            <a:pPr marL="514350" marR="0" lvl="0" indent="-400050" algn="l" defTabSz="914400" rtl="0" eaLnBrk="1" fontAlgn="auto" latinLnBrk="0" hangingPunct="1">
              <a:lnSpc>
                <a:spcPct val="100000"/>
              </a:lnSpc>
              <a:spcBef>
                <a:spcPts val="0"/>
              </a:spcBef>
              <a:spcAft>
                <a:spcPts val="0"/>
              </a:spcAft>
              <a:buClr>
                <a:srgbClr val="5C2684"/>
              </a:buClr>
              <a:buSzPct val="120000"/>
              <a:buFont typeface="Arial" panose="020B0604020202020204" pitchFamily="34" charset="0"/>
              <a:buAutoNum type="romanLcParenBoth"/>
              <a:tabLst/>
              <a:defRPr/>
            </a:pPr>
            <a:r>
              <a:rPr kumimoji="0" lang="en-US" sz="1400" b="0" i="0" u="none" strike="noStrike" kern="0" cap="none" spc="0" normalizeH="0" baseline="0" noProof="0" dirty="0">
                <a:ln>
                  <a:noFill/>
                </a:ln>
                <a:solidFill>
                  <a:srgbClr val="000000"/>
                </a:solidFill>
                <a:effectLst/>
                <a:uLnTx/>
                <a:uFillTx/>
                <a:latin typeface="Franklin Gothic Book"/>
                <a:ea typeface="Calibri" panose="020F0502020204030204" pitchFamily="34" charset="0"/>
                <a:cs typeface="Times New Roman" panose="02020603050405020304" pitchFamily="18" charset="0"/>
                <a:sym typeface="Arial"/>
              </a:rPr>
              <a:t>radical improvements in the way the health and care system engages and listens to all women and girls.</a:t>
            </a:r>
          </a:p>
          <a:p>
            <a:pPr marL="139700" marR="0" lvl="0" indent="0" algn="l" defTabSz="914400" rtl="0" eaLnBrk="1" fontAlgn="auto" latinLnBrk="0" hangingPunct="1">
              <a:lnSpc>
                <a:spcPct val="100000"/>
              </a:lnSpc>
              <a:spcBef>
                <a:spcPts val="0"/>
              </a:spcBef>
              <a:spcAft>
                <a:spcPts val="0"/>
              </a:spcAft>
              <a:buClr>
                <a:srgbClr val="5C2684"/>
              </a:buClr>
              <a:buSzPts val="1800"/>
              <a:buFont typeface="Arial" panose="020B0604020202020204" pitchFamily="34" charset="0"/>
              <a:buNone/>
              <a:tabLst/>
              <a:defRPr/>
            </a:pPr>
            <a:endParaRPr kumimoji="0" lang="en-US" sz="1400" b="0" i="0" u="none" strike="noStrike" kern="0" cap="none" spc="0" normalizeH="0" baseline="0" noProof="0" dirty="0">
              <a:ln>
                <a:noFill/>
              </a:ln>
              <a:solidFill>
                <a:srgbClr val="000000"/>
              </a:solidFill>
              <a:effectLst/>
              <a:uLnTx/>
              <a:uFillTx/>
              <a:latin typeface="Franklin Gothic Book"/>
              <a:ea typeface="Calibri" panose="020F0502020204030204" pitchFamily="34" charset="0"/>
              <a:cs typeface="Times New Roman" panose="02020603050405020304" pitchFamily="18" charset="0"/>
              <a:sym typeface="Arial"/>
            </a:endParaRPr>
          </a:p>
          <a:p>
            <a:pPr marL="139700" marR="0" lvl="0" indent="0" algn="l" defTabSz="914400" rtl="0" eaLnBrk="1" fontAlgn="auto" latinLnBrk="0" hangingPunct="1">
              <a:lnSpc>
                <a:spcPct val="100000"/>
              </a:lnSpc>
              <a:spcBef>
                <a:spcPts val="0"/>
              </a:spcBef>
              <a:spcAft>
                <a:spcPts val="0"/>
              </a:spcAft>
              <a:buClr>
                <a:srgbClr val="5C2684"/>
              </a:buClr>
              <a:buSzPts val="1800"/>
              <a:buFont typeface="Arial" panose="020B0604020202020204" pitchFamily="34" charset="0"/>
              <a:buNone/>
              <a:tabLst/>
              <a:defRPr/>
            </a:pPr>
            <a:r>
              <a:rPr kumimoji="0" lang="en-US" sz="1400" b="0" i="0" u="none" strike="noStrike" kern="0" cap="none" spc="0" normalizeH="0" baseline="0" noProof="0" dirty="0">
                <a:ln>
                  <a:noFill/>
                </a:ln>
                <a:solidFill>
                  <a:srgbClr val="000000"/>
                </a:solidFill>
                <a:effectLst/>
                <a:uLnTx/>
                <a:uFillTx/>
                <a:latin typeface="Franklin Gothic Book"/>
                <a:ea typeface="Calibri" panose="020F0502020204030204" pitchFamily="34" charset="0"/>
                <a:cs typeface="Times New Roman" panose="02020603050405020304" pitchFamily="18" charset="0"/>
                <a:sym typeface="Arial"/>
              </a:rPr>
              <a:t>This will be achieved by:</a:t>
            </a:r>
          </a:p>
          <a:p>
            <a:pPr marL="457200" marR="0" lvl="0" indent="-342900" algn="l" defTabSz="914400" rtl="0" eaLnBrk="1" fontAlgn="auto" latinLnBrk="0" hangingPunct="1">
              <a:lnSpc>
                <a:spcPct val="100000"/>
              </a:lnSpc>
              <a:spcBef>
                <a:spcPts val="0"/>
              </a:spcBef>
              <a:spcAft>
                <a:spcPts val="0"/>
              </a:spcAft>
              <a:buClr>
                <a:srgbClr val="5C2684"/>
              </a:buClr>
              <a:buSzPts val="1800"/>
              <a:buFont typeface="Arial" panose="020B0604020202020204" pitchFamily="34" charset="0"/>
              <a:buChar char="•"/>
              <a:tabLst/>
              <a:defRPr/>
            </a:pPr>
            <a:r>
              <a:rPr kumimoji="0" lang="en-US" sz="1400" b="1" i="0" u="none" strike="noStrike" kern="0" cap="none" spc="0" normalizeH="0" baseline="0" noProof="0" dirty="0">
                <a:ln>
                  <a:noFill/>
                </a:ln>
                <a:solidFill>
                  <a:schemeClr val="accent1"/>
                </a:solidFill>
                <a:effectLst/>
                <a:uLnTx/>
                <a:uFillTx/>
                <a:latin typeface="Franklin Gothic Book"/>
                <a:ea typeface="Calibri" panose="020F0502020204030204" pitchFamily="34" charset="0"/>
                <a:cs typeface="Times New Roman" panose="02020603050405020304" pitchFamily="18" charset="0"/>
                <a:sym typeface="Arial"/>
              </a:rPr>
              <a:t>taking a life course approach</a:t>
            </a:r>
          </a:p>
          <a:p>
            <a:pPr marL="457200" marR="0" lvl="0" indent="-342900" algn="l" defTabSz="914400" rtl="0" eaLnBrk="1" fontAlgn="auto" latinLnBrk="0" hangingPunct="1">
              <a:lnSpc>
                <a:spcPct val="100000"/>
              </a:lnSpc>
              <a:spcBef>
                <a:spcPts val="0"/>
              </a:spcBef>
              <a:spcAft>
                <a:spcPts val="0"/>
              </a:spcAft>
              <a:buClr>
                <a:srgbClr val="5C2684"/>
              </a:buClr>
              <a:buSzPts val="1800"/>
              <a:buFont typeface="Arial" panose="020B0604020202020204" pitchFamily="34" charset="0"/>
              <a:buChar char="•"/>
              <a:tabLst/>
              <a:defRPr/>
            </a:pPr>
            <a:r>
              <a:rPr kumimoji="0" lang="en-US" sz="1400" b="1" i="0" u="none" strike="noStrike" kern="0" cap="none" spc="0" normalizeH="0" baseline="0" noProof="0" dirty="0">
                <a:ln>
                  <a:noFill/>
                </a:ln>
                <a:solidFill>
                  <a:schemeClr val="accent1"/>
                </a:solidFill>
                <a:effectLst/>
                <a:uLnTx/>
                <a:uFillTx/>
                <a:latin typeface="Franklin Gothic Book"/>
                <a:ea typeface="Calibri" panose="020F0502020204030204" pitchFamily="34" charset="0"/>
                <a:cs typeface="Times New Roman" panose="02020603050405020304" pitchFamily="18" charset="0"/>
                <a:sym typeface="Arial"/>
              </a:rPr>
              <a:t>focusing on women’s health policy and services throughout their lives</a:t>
            </a:r>
          </a:p>
          <a:p>
            <a:pPr marL="457200" marR="0" lvl="0" indent="-342900" algn="l" defTabSz="914400" rtl="0" eaLnBrk="1" fontAlgn="auto" latinLnBrk="0" hangingPunct="1">
              <a:lnSpc>
                <a:spcPct val="100000"/>
              </a:lnSpc>
              <a:spcBef>
                <a:spcPts val="0"/>
              </a:spcBef>
              <a:spcAft>
                <a:spcPts val="0"/>
              </a:spcAft>
              <a:buClr>
                <a:srgbClr val="5C2684"/>
              </a:buClr>
              <a:buSzPts val="1800"/>
              <a:buFont typeface="Arial" panose="020B0604020202020204" pitchFamily="34" charset="0"/>
              <a:buChar char="•"/>
              <a:tabLst/>
              <a:defRPr/>
            </a:pPr>
            <a:r>
              <a:rPr kumimoji="0" lang="en-US" sz="1400" b="1" i="0" u="none" strike="noStrike" kern="0" cap="none" spc="0" normalizeH="0" baseline="0" noProof="0" dirty="0">
                <a:ln>
                  <a:noFill/>
                </a:ln>
                <a:solidFill>
                  <a:schemeClr val="accent1"/>
                </a:solidFill>
                <a:effectLst/>
                <a:uLnTx/>
                <a:uFillTx/>
                <a:latin typeface="Franklin Gothic Book"/>
                <a:ea typeface="Calibri" panose="020F0502020204030204" pitchFamily="34" charset="0"/>
                <a:cs typeface="Times New Roman" panose="02020603050405020304" pitchFamily="18" charset="0"/>
                <a:sym typeface="Arial"/>
              </a:rPr>
              <a:t>embedding hybrid and wrap-around services as best practice,</a:t>
            </a:r>
          </a:p>
          <a:p>
            <a:pPr marL="457200" marR="0" lvl="0" indent="-342900" algn="l" defTabSz="914400" rtl="0" eaLnBrk="1" fontAlgn="auto" latinLnBrk="0" hangingPunct="1">
              <a:lnSpc>
                <a:spcPct val="100000"/>
              </a:lnSpc>
              <a:spcBef>
                <a:spcPts val="0"/>
              </a:spcBef>
              <a:spcAft>
                <a:spcPts val="0"/>
              </a:spcAft>
              <a:buClr>
                <a:srgbClr val="5C2684"/>
              </a:buClr>
              <a:buSzPts val="1800"/>
              <a:buFont typeface="Arial" panose="020B0604020202020204" pitchFamily="34" charset="0"/>
              <a:buChar char="•"/>
              <a:tabLst/>
              <a:defRPr/>
            </a:pPr>
            <a:r>
              <a:rPr kumimoji="0" lang="en-US" sz="1400" b="1" i="0" u="none" strike="noStrike" kern="0" cap="none" spc="0" normalizeH="0" baseline="0" noProof="0" dirty="0">
                <a:ln>
                  <a:noFill/>
                </a:ln>
                <a:solidFill>
                  <a:schemeClr val="accent1"/>
                </a:solidFill>
                <a:effectLst/>
                <a:uLnTx/>
                <a:uFillTx/>
                <a:latin typeface="Franklin Gothic Book"/>
                <a:ea typeface="Calibri" panose="020F0502020204030204" pitchFamily="34" charset="0"/>
                <a:cs typeface="Times New Roman" panose="02020603050405020304" pitchFamily="18" charset="0"/>
                <a:sym typeface="Arial"/>
              </a:rPr>
              <a:t>boosting the representation of women’s voices at all levels of the health and care system</a:t>
            </a:r>
          </a:p>
          <a:p>
            <a:pPr>
              <a:buClr>
                <a:srgbClr val="5C2684"/>
              </a:buClr>
              <a:buFont typeface="Arial" panose="020B0604020202020204" pitchFamily="34" charset="0"/>
              <a:buChar char="•"/>
              <a:defRPr/>
            </a:pPr>
            <a:r>
              <a:rPr lang="en-US" sz="1400" b="1" kern="0" dirty="0">
                <a:solidFill>
                  <a:schemeClr val="accent1"/>
                </a:solidFill>
                <a:latin typeface="+mn-lt"/>
                <a:ea typeface="Calibri" panose="020F0502020204030204" pitchFamily="34" charset="0"/>
                <a:cs typeface="Times New Roman" panose="02020603050405020304" pitchFamily="18" charset="0"/>
              </a:rPr>
              <a:t>An expansion of women’s health hubs improving access to and experiences of care.</a:t>
            </a:r>
            <a:endParaRPr kumimoji="0" lang="en-US" sz="1400" b="1" i="0" u="none" strike="noStrike" kern="0" cap="none" spc="0" normalizeH="0" baseline="0" noProof="0" dirty="0">
              <a:ln>
                <a:noFill/>
              </a:ln>
              <a:solidFill>
                <a:schemeClr val="accent1"/>
              </a:solidFill>
              <a:effectLst/>
              <a:uLnTx/>
              <a:uFillTx/>
              <a:latin typeface="Franklin Gothic Book"/>
              <a:ea typeface="Calibri" panose="020F0502020204030204" pitchFamily="34" charset="0"/>
              <a:cs typeface="Times New Roman" panose="02020603050405020304" pitchFamily="18" charset="0"/>
              <a:sym typeface="Arial"/>
            </a:endParaRPr>
          </a:p>
          <a:p>
            <a:pPr marL="457200" marR="0" lvl="0" indent="-342900" algn="l" defTabSz="914400" rtl="0" eaLnBrk="1" fontAlgn="auto" latinLnBrk="0" hangingPunct="1">
              <a:lnSpc>
                <a:spcPct val="100000"/>
              </a:lnSpc>
              <a:spcBef>
                <a:spcPts val="0"/>
              </a:spcBef>
              <a:spcAft>
                <a:spcPts val="0"/>
              </a:spcAft>
              <a:buClr>
                <a:srgbClr val="5C2684"/>
              </a:buClr>
              <a:buSzPts val="1800"/>
              <a:buFont typeface="Arial" panose="020B0604020202020204" pitchFamily="34" charset="0"/>
              <a:buChar char="•"/>
              <a:tabLst/>
              <a:defRPr/>
            </a:pPr>
            <a:endParaRPr kumimoji="0" lang="en-US" sz="1400" b="0" i="0" u="none" strike="noStrike" kern="0" cap="none" spc="0" normalizeH="0" baseline="0" noProof="0" dirty="0">
              <a:ln>
                <a:noFill/>
              </a:ln>
              <a:solidFill>
                <a:srgbClr val="000000"/>
              </a:solidFill>
              <a:effectLst/>
              <a:uLnTx/>
              <a:uFillTx/>
              <a:latin typeface="Franklin Gothic Book"/>
              <a:ea typeface="Calibri" panose="020F0502020204030204" pitchFamily="34" charset="0"/>
              <a:cs typeface="Times New Roman" panose="02020603050405020304" pitchFamily="18" charset="0"/>
              <a:sym typeface="Arial"/>
            </a:endParaRPr>
          </a:p>
          <a:p>
            <a:pPr marL="457200" marR="0" lvl="0" indent="-342900" algn="l" defTabSz="914400" rtl="0" eaLnBrk="1" fontAlgn="auto" latinLnBrk="0" hangingPunct="1">
              <a:lnSpc>
                <a:spcPct val="100000"/>
              </a:lnSpc>
              <a:spcBef>
                <a:spcPts val="0"/>
              </a:spcBef>
              <a:spcAft>
                <a:spcPts val="0"/>
              </a:spcAft>
              <a:buClr>
                <a:srgbClr val="5C2684"/>
              </a:buClr>
              <a:buSzPts val="1800"/>
              <a:buFont typeface="Arial" panose="020B0604020202020204" pitchFamily="34" charset="0"/>
              <a:buChar char="•"/>
              <a:tabLst/>
              <a:defRPr/>
            </a:pPr>
            <a:endParaRPr kumimoji="0" lang="en-US" sz="1400" b="0" i="0" u="none" strike="noStrike" kern="0" cap="none" spc="0" normalizeH="0" baseline="0" noProof="0" dirty="0">
              <a:ln>
                <a:noFill/>
              </a:ln>
              <a:solidFill>
                <a:srgbClr val="000000"/>
              </a:solidFill>
              <a:effectLst/>
              <a:uLnTx/>
              <a:uFillTx/>
              <a:latin typeface="Franklin Gothic Book"/>
              <a:ea typeface="Calibri" panose="020F0502020204030204" pitchFamily="34" charset="0"/>
              <a:cs typeface="Times New Roman" panose="02020603050405020304" pitchFamily="18" charset="0"/>
              <a:sym typeface="Arial"/>
            </a:endParaRPr>
          </a:p>
        </p:txBody>
      </p:sp>
      <p:pic>
        <p:nvPicPr>
          <p:cNvPr id="18" name="Picture 17" descr="A screenshot of a medical form&#10;&#10;Description automatically generated with low confidence">
            <a:extLst>
              <a:ext uri="{FF2B5EF4-FFF2-40B4-BE49-F238E27FC236}">
                <a16:creationId xmlns:a16="http://schemas.microsoft.com/office/drawing/2014/main" id="{39E308FA-167C-738C-5930-EBFD5746367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098971" y="943431"/>
            <a:ext cx="3877934" cy="5314514"/>
          </a:xfrm>
          <a:prstGeom prst="rect">
            <a:avLst/>
          </a:prstGeom>
        </p:spPr>
      </p:pic>
    </p:spTree>
    <p:extLst>
      <p:ext uri="{BB962C8B-B14F-4D97-AF65-F5344CB8AC3E}">
        <p14:creationId xmlns:p14="http://schemas.microsoft.com/office/powerpoint/2010/main" val="3713411457"/>
      </p:ext>
    </p:extLst>
  </p:cSld>
  <p:clrMapOvr>
    <a:masterClrMapping/>
  </p:clrMapOvr>
</p:sld>
</file>

<file path=ppt/theme/theme1.xml><?xml version="1.0" encoding="utf-8"?>
<a:theme xmlns:a="http://schemas.openxmlformats.org/drawingml/2006/main" name="Simple Light">
  <a:themeElements>
    <a:clrScheme name="HCP new">
      <a:dk1>
        <a:srgbClr val="000000"/>
      </a:dk1>
      <a:lt1>
        <a:srgbClr val="FFFFFF"/>
      </a:lt1>
      <a:dk2>
        <a:srgbClr val="000000"/>
      </a:dk2>
      <a:lt2>
        <a:srgbClr val="EEEEEE"/>
      </a:lt2>
      <a:accent1>
        <a:srgbClr val="5C2684"/>
      </a:accent1>
      <a:accent2>
        <a:srgbClr val="00A7B5"/>
      </a:accent2>
      <a:accent3>
        <a:srgbClr val="E5087E"/>
      </a:accent3>
      <a:accent4>
        <a:srgbClr val="575C5C"/>
      </a:accent4>
      <a:accent5>
        <a:srgbClr val="82B970"/>
      </a:accent5>
      <a:accent6>
        <a:srgbClr val="F59D35"/>
      </a:accent6>
      <a:hlink>
        <a:srgbClr val="0097A7"/>
      </a:hlink>
      <a:folHlink>
        <a:srgbClr val="002060"/>
      </a:folHlink>
    </a:clrScheme>
    <a:fontScheme name="Franklin Gothic">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New HCP Powerpoint template" id="{DEC9FC85-EA7C-4B09-8FB4-234C6F2F3DF8}" vid="{71AC0F85-19E6-44D6-B239-89284BFCA13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0ca62c02-f663-4734-be61-e0d933d2265a">
      <Terms xmlns="http://schemas.microsoft.com/office/infopath/2007/PartnerControls"/>
    </lcf76f155ced4ddcb4097134ff3c332f>
    <TaxCatchAll xmlns="d0c6de1e-a1f6-4243-8cf5-bd4e2c0b8112"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1879CBD83042842B37AF58BF9E8A416" ma:contentTypeVersion="18" ma:contentTypeDescription="Create a new document." ma:contentTypeScope="" ma:versionID="e6e5552302de89927f3337663c4ac9b6">
  <xsd:schema xmlns:xsd="http://www.w3.org/2001/XMLSchema" xmlns:xs="http://www.w3.org/2001/XMLSchema" xmlns:p="http://schemas.microsoft.com/office/2006/metadata/properties" xmlns:ns2="0ca62c02-f663-4734-be61-e0d933d2265a" xmlns:ns3="4a3ff578-5e58-42b0-ab2e-575b87dde422" xmlns:ns4="d0c6de1e-a1f6-4243-8cf5-bd4e2c0b8112" targetNamespace="http://schemas.microsoft.com/office/2006/metadata/properties" ma:root="true" ma:fieldsID="39d6df467b6145f51ea6e05edeadaf8d" ns2:_="" ns3:_="" ns4:_="">
    <xsd:import namespace="0ca62c02-f663-4734-be61-e0d933d2265a"/>
    <xsd:import namespace="4a3ff578-5e58-42b0-ab2e-575b87dde422"/>
    <xsd:import namespace="d0c6de1e-a1f6-4243-8cf5-bd4e2c0b811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lcf76f155ced4ddcb4097134ff3c332f" minOccurs="0"/>
                <xsd:element ref="ns4:TaxCatchAll"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ca62c02-f663-4734-be61-e0d933d2265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83cc791b-fe06-45b0-968b-85bbacc26fc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LengthInSeconds" ma:index="24" nillable="true" ma:displayName="MediaLengthInSeconds" ma:hidden="true" ma:internalName="MediaLengthInSeconds" ma:readOnly="true">
      <xsd:simpleType>
        <xsd:restriction base="dms:Unknown"/>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a3ff578-5e58-42b0-ab2e-575b87dde422"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0c6de1e-a1f6-4243-8cf5-bd4e2c0b8112"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d4f0dd00-4f10-4b5b-b82a-b51a4d424672}" ma:internalName="TaxCatchAll" ma:showField="CatchAllData" ma:web="d0c6de1e-a1f6-4243-8cf5-bd4e2c0b811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E61B59A-B589-4DD5-A2B2-6D34396482F7}">
  <ds:schemaRefs>
    <ds:schemaRef ds:uri="0ca62c02-f663-4734-be61-e0d933d2265a"/>
    <ds:schemaRef ds:uri="http://schemas.openxmlformats.org/package/2006/metadata/core-properties"/>
    <ds:schemaRef ds:uri="4a3ff578-5e58-42b0-ab2e-575b87dde422"/>
    <ds:schemaRef ds:uri="http://schemas.microsoft.com/office/2006/metadata/properties"/>
    <ds:schemaRef ds:uri="http://schemas.microsoft.com/office/2006/documentManagement/types"/>
    <ds:schemaRef ds:uri="d0c6de1e-a1f6-4243-8cf5-bd4e2c0b8112"/>
    <ds:schemaRef ds:uri="http://purl.org/dc/terms/"/>
    <ds:schemaRef ds:uri="http://www.w3.org/XML/1998/namespace"/>
    <ds:schemaRef ds:uri="http://schemas.microsoft.com/office/infopath/2007/PartnerControls"/>
    <ds:schemaRef ds:uri="http://purl.org/dc/dcmitype/"/>
    <ds:schemaRef ds:uri="http://purl.org/dc/elements/1.1/"/>
  </ds:schemaRefs>
</ds:datastoreItem>
</file>

<file path=customXml/itemProps2.xml><?xml version="1.0" encoding="utf-8"?>
<ds:datastoreItem xmlns:ds="http://schemas.openxmlformats.org/officeDocument/2006/customXml" ds:itemID="{7AD71927-12C7-456B-86AB-657884CAC83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ca62c02-f663-4734-be61-e0d933d2265a"/>
    <ds:schemaRef ds:uri="4a3ff578-5e58-42b0-ab2e-575b87dde422"/>
    <ds:schemaRef ds:uri="d0c6de1e-a1f6-4243-8cf5-bd4e2c0b811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B715BD1-80FF-405D-ADF5-B59A79D4A4D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6193</TotalTime>
  <Words>4380</Words>
  <Application>Microsoft Office PowerPoint</Application>
  <PresentationFormat>Widescreen</PresentationFormat>
  <Paragraphs>326</Paragraphs>
  <Slides>17</Slides>
  <Notes>17</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17</vt:i4>
      </vt:variant>
    </vt:vector>
  </HeadingPairs>
  <TitlesOfParts>
    <vt:vector size="31" baseType="lpstr">
      <vt:lpstr>Arial</vt:lpstr>
      <vt:lpstr>Calibri</vt:lpstr>
      <vt:lpstr>Franklin Gothic</vt:lpstr>
      <vt:lpstr>Franklin Gothic Book</vt:lpstr>
      <vt:lpstr>Franklin Gothic Demi</vt:lpstr>
      <vt:lpstr>Franklin Gothic Heavy</vt:lpstr>
      <vt:lpstr>Franklin Gothic Medium</vt:lpstr>
      <vt:lpstr>Frutiger W01</vt:lpstr>
      <vt:lpstr>Helvetica</vt:lpstr>
      <vt:lpstr>System Font Regular</vt:lpstr>
      <vt:lpstr>Times New Roman</vt:lpstr>
      <vt:lpstr>Verdana</vt:lpstr>
      <vt:lpstr>Wingdings</vt:lpstr>
      <vt:lpstr>Simple Light</vt:lpstr>
      <vt:lpstr>Cheshire and Merseyside Women’s Health Strategy</vt:lpstr>
      <vt:lpstr>Contents</vt:lpstr>
      <vt:lpstr>Introduction</vt:lpstr>
      <vt:lpstr>Introduction</vt:lpstr>
      <vt:lpstr>Promoting Inclusivity</vt:lpstr>
      <vt:lpstr>Our Population </vt:lpstr>
      <vt:lpstr>Our Population</vt:lpstr>
      <vt:lpstr>Local System Challenges - Equity and Equality Continued</vt:lpstr>
      <vt:lpstr>Our Commitment</vt:lpstr>
      <vt:lpstr>Our Vision</vt:lpstr>
      <vt:lpstr>Delivering the Vision</vt:lpstr>
      <vt:lpstr>PowerPoint Presentation</vt:lpstr>
      <vt:lpstr>PowerPoint Presentation</vt:lpstr>
      <vt:lpstr>Developing and Sustaining a Culture of Safety and Service Effectiveness</vt:lpstr>
      <vt:lpstr>Growing, Retaining &amp; Supporting our Workforce</vt:lpstr>
      <vt:lpstr>Ensuring Value</vt:lpstr>
      <vt:lpstr>Making this happen: how we will implement our  strategy and plan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Cheshire and Merseyside Women’s Health Strategy</dc:title>
  <dc:creator>Hilary Heywood</dc:creator>
  <cp:lastModifiedBy>Debbie Mennim</cp:lastModifiedBy>
  <cp:revision>3</cp:revision>
  <dcterms:created xsi:type="dcterms:W3CDTF">2023-10-03T19:03:28Z</dcterms:created>
  <dcterms:modified xsi:type="dcterms:W3CDTF">2024-11-12T18:14:57Z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0x01010071879CBD83042842B37AF58BF9E8A416</vt:lpwstr>
  </property>
  <property fmtid="{D5CDD505-2E9C-101B-9397-08002B2CF9AE}" pid="3" name="MediaServiceImageTags">
    <vt:lpwstr/>
  </property>
</Properties>
</file>